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4" r:id="rId4"/>
    <p:sldMasterId id="2147483682" r:id="rId5"/>
    <p:sldMasterId id="2147483695" r:id="rId6"/>
  </p:sldMasterIdLst>
  <p:notesMasterIdLst>
    <p:notesMasterId r:id="rId25"/>
  </p:notesMasterIdLst>
  <p:handoutMasterIdLst>
    <p:handoutMasterId r:id="rId26"/>
  </p:handoutMasterIdLst>
  <p:sldIdLst>
    <p:sldId id="258" r:id="rId7"/>
    <p:sldId id="261" r:id="rId8"/>
    <p:sldId id="1770" r:id="rId9"/>
    <p:sldId id="1771" r:id="rId10"/>
    <p:sldId id="1782" r:id="rId11"/>
    <p:sldId id="1784" r:id="rId12"/>
    <p:sldId id="1772" r:id="rId13"/>
    <p:sldId id="1779" r:id="rId14"/>
    <p:sldId id="284" r:id="rId15"/>
    <p:sldId id="1781" r:id="rId16"/>
    <p:sldId id="1780" r:id="rId17"/>
    <p:sldId id="1774" r:id="rId18"/>
    <p:sldId id="1783" r:id="rId19"/>
    <p:sldId id="274" r:id="rId20"/>
    <p:sldId id="1736" r:id="rId21"/>
    <p:sldId id="1777" r:id="rId22"/>
    <p:sldId id="1778" r:id="rId23"/>
    <p:sldId id="1776" r:id="rId24"/>
  </p:sldIdLst>
  <p:sldSz cx="12192000" cy="6858000"/>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BD6DA-067D-4CDF-A9FE-90CF6A59962A}" v="1" dt="2023-11-23T09:47:04.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86562" autoAdjust="0"/>
  </p:normalViewPr>
  <p:slideViewPr>
    <p:cSldViewPr snapToGrid="0">
      <p:cViewPr varScale="1">
        <p:scale>
          <a:sx n="74" d="100"/>
          <a:sy n="74" d="100"/>
        </p:scale>
        <p:origin x="672"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0AC02E-7824-5675-940B-6158C121174F}"/>
              </a:ext>
            </a:extLst>
          </p:cNvPr>
          <p:cNvSpPr>
            <a:spLocks noGrp="1"/>
          </p:cNvSpPr>
          <p:nvPr>
            <p:ph type="hdr" sz="quarter"/>
          </p:nvPr>
        </p:nvSpPr>
        <p:spPr>
          <a:xfrm>
            <a:off x="1" y="0"/>
            <a:ext cx="4310881" cy="343284"/>
          </a:xfrm>
          <a:prstGeom prst="rect">
            <a:avLst/>
          </a:prstGeom>
        </p:spPr>
        <p:txBody>
          <a:bodyPr vert="horz" lIns="91870" tIns="45935" rIns="91870" bIns="45935" rtlCol="0"/>
          <a:lstStyle>
            <a:lvl1pPr algn="l">
              <a:defRPr sz="1200"/>
            </a:lvl1pPr>
          </a:lstStyle>
          <a:p>
            <a:endParaRPr lang="en-AU"/>
          </a:p>
        </p:txBody>
      </p:sp>
      <p:sp>
        <p:nvSpPr>
          <p:cNvPr id="3" name="Date Placeholder 2">
            <a:extLst>
              <a:ext uri="{FF2B5EF4-FFF2-40B4-BE49-F238E27FC236}">
                <a16:creationId xmlns:a16="http://schemas.microsoft.com/office/drawing/2014/main" id="{8DC798F3-A6B0-85A0-88BA-14DD6E90E6DC}"/>
              </a:ext>
            </a:extLst>
          </p:cNvPr>
          <p:cNvSpPr>
            <a:spLocks noGrp="1"/>
          </p:cNvSpPr>
          <p:nvPr>
            <p:ph type="dt" sz="quarter" idx="1"/>
          </p:nvPr>
        </p:nvSpPr>
        <p:spPr>
          <a:xfrm>
            <a:off x="5632486" y="0"/>
            <a:ext cx="4310881" cy="343284"/>
          </a:xfrm>
          <a:prstGeom prst="rect">
            <a:avLst/>
          </a:prstGeom>
        </p:spPr>
        <p:txBody>
          <a:bodyPr vert="horz" lIns="91870" tIns="45935" rIns="91870" bIns="45935" rtlCol="0"/>
          <a:lstStyle>
            <a:lvl1pPr algn="r">
              <a:defRPr sz="1200"/>
            </a:lvl1pPr>
          </a:lstStyle>
          <a:p>
            <a:fld id="{3BD880B3-99EF-4BAE-B4FC-9D2A8F999C81}" type="datetimeFigureOut">
              <a:rPr lang="en-AU" smtClean="0"/>
              <a:t>8/02/2024</a:t>
            </a:fld>
            <a:endParaRPr lang="en-AU"/>
          </a:p>
        </p:txBody>
      </p:sp>
      <p:sp>
        <p:nvSpPr>
          <p:cNvPr id="4" name="Footer Placeholder 3">
            <a:extLst>
              <a:ext uri="{FF2B5EF4-FFF2-40B4-BE49-F238E27FC236}">
                <a16:creationId xmlns:a16="http://schemas.microsoft.com/office/drawing/2014/main" id="{E780EC8B-DC3D-5832-E454-72E5333E3615}"/>
              </a:ext>
            </a:extLst>
          </p:cNvPr>
          <p:cNvSpPr>
            <a:spLocks noGrp="1"/>
          </p:cNvSpPr>
          <p:nvPr>
            <p:ph type="ftr" sz="quarter" idx="2"/>
          </p:nvPr>
        </p:nvSpPr>
        <p:spPr>
          <a:xfrm>
            <a:off x="1" y="6514716"/>
            <a:ext cx="4310881" cy="343284"/>
          </a:xfrm>
          <a:prstGeom prst="rect">
            <a:avLst/>
          </a:prstGeom>
        </p:spPr>
        <p:txBody>
          <a:bodyPr vert="horz" lIns="91870" tIns="45935" rIns="91870" bIns="45935"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155CF8BD-5DF8-6FB1-3095-2CE83026947C}"/>
              </a:ext>
            </a:extLst>
          </p:cNvPr>
          <p:cNvSpPr>
            <a:spLocks noGrp="1"/>
          </p:cNvSpPr>
          <p:nvPr>
            <p:ph type="sldNum" sz="quarter" idx="3"/>
          </p:nvPr>
        </p:nvSpPr>
        <p:spPr>
          <a:xfrm>
            <a:off x="5632486" y="6514716"/>
            <a:ext cx="4310881" cy="343284"/>
          </a:xfrm>
          <a:prstGeom prst="rect">
            <a:avLst/>
          </a:prstGeom>
        </p:spPr>
        <p:txBody>
          <a:bodyPr vert="horz" lIns="91870" tIns="45935" rIns="91870" bIns="45935" rtlCol="0" anchor="b"/>
          <a:lstStyle>
            <a:lvl1pPr algn="r">
              <a:defRPr sz="1200"/>
            </a:lvl1pPr>
          </a:lstStyle>
          <a:p>
            <a:fld id="{2558B2D1-899B-4999-8257-4437C8CA05ED}" type="slidenum">
              <a:rPr lang="en-AU" smtClean="0"/>
              <a:t>‹#›</a:t>
            </a:fld>
            <a:endParaRPr lang="en-AU"/>
          </a:p>
        </p:txBody>
      </p:sp>
    </p:spTree>
    <p:extLst>
      <p:ext uri="{BB962C8B-B14F-4D97-AF65-F5344CB8AC3E}">
        <p14:creationId xmlns:p14="http://schemas.microsoft.com/office/powerpoint/2010/main" val="13733252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20:09:44.293"/>
    </inkml:context>
    <inkml:brush xml:id="br0">
      <inkml:brushProperty name="width" value="0.1" units="cm"/>
      <inkml:brushProperty name="height" value="0.1" units="cm"/>
      <inkml:brushProperty name="color" value="#FFFFFF"/>
    </inkml:brush>
  </inkml:definitions>
  <inkml:trace contextRef="#ctx0" brushRef="#br0">961 140 24575,'-93'-2'0,"-105"4"0,109 12 0,58-8 0,-51 3 0,52-7 0,-58 13 0,33-4 0,-3 2 0,39-8 0,1 0 0,-32 2 0,42-7 0,-1 1 0,-1-1 0,1 0 0,0 0 0,-12-2 0,19 1 0,0 1 0,-1-1 0,1 0 0,-1 0 0,1 0 0,0 0 0,0 0 0,0 0 0,0-1 0,-1 1 0,2 0 0,-1-1 0,0 0 0,0 0 0,0 1 0,1-1 0,-1 0 0,1 0 0,0 0 0,-3-5 0,-6-20 0,2 0 0,-10-52 0,16 72 0,2 5 0,-1 0 0,1 0 0,0 0 0,-1 0 0,1 0 0,0 0 0,0 0 0,0 0 0,0 0 0,0 0 0,1 1 0,-1-1 0,0 0 0,1 0 0,0 0 0,-1 0 0,1 0 0,0 1 0,0-1 0,2-3 0,-2 4 0,1 0 0,-1 0 0,1 0 0,0 1 0,-1-1 0,1 0 0,0 0 0,-1 1 0,1-1 0,0 1 0,0 0 0,0 0 0,-1-1 0,1 1 0,0 0 0,0 0 0,3 1 0,9 2 0,0 0 0,0 1 0,-1 0 0,20 10 0,-26-11 0,9 3 0,-1-1 0,0-1 0,1 0 0,0-1 0,30 1 0,85-6 0,-54 0 0,327 2 0,-401 0 0,26 1 0,-28-1 0,0-1 0,0 1 0,-1 0 0,1 0 0,0 0 0,0 1 0,0-1 0,-1 0 0,1 0 0,0 0 0,0 1 0,0-1 0,-1 0 0,1 1 0,0-1 0,-1 0 0,1 1 0,0-1 0,-1 1 0,1-1 0,0 1 0,-1 0 0,1-1 0,-1 1 0,1-1 0,-1 1 0,1 1 0,-3 0 0,0-1 0,0 1 0,0-1 0,0 1 0,0-1 0,0 0 0,0 0 0,-1 1 0,1-2 0,0 1 0,-1 0 0,1 0 0,-3 0 0,-6 2 0,-16 10 0,9-3 0,-1-2 0,0 0 0,-24 6 0,-32 12 0,59-19 0,-1-1 0,1 0 0,-1-1 0,-18 2 0,12-2 0,0 0 0,1 1 0,0 1 0,1 1 0,-1 1 0,-24 15 0,34-18 0,7-4 0,0 0 0,0 0 0,0-1 0,0 0 0,0 0 0,-1 0 0,1 0 0,0-1 0,-1 0 0,1 0 0,0 0 0,0-1 0,-1 1 0,1-1 0,0-1 0,0 1 0,0-1 0,0 0 0,0 0 0,0 0 0,1-1 0,-1 1 0,-7-7 0,-1-1 0,1-1 0,1 1 0,0-2 0,1 1 0,0-2 0,-16-25 0,13 19 0,-1-1 0,0 1 0,-20-19 0,31 36-151,0-1-1,0 1 0,-1-1 0,1 1 1,-1 0-1,1 1 0,-1-1 1,-4-1-1,-11-2-6674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9798" cy="344091"/>
          </a:xfrm>
          <a:prstGeom prst="rect">
            <a:avLst/>
          </a:prstGeom>
        </p:spPr>
        <p:txBody>
          <a:bodyPr vert="horz" lIns="91870" tIns="45935" rIns="91870" bIns="45935" rtlCol="0"/>
          <a:lstStyle>
            <a:lvl1pPr algn="l">
              <a:defRPr sz="1200"/>
            </a:lvl1pPr>
          </a:lstStyle>
          <a:p>
            <a:endParaRPr lang="en-AU"/>
          </a:p>
        </p:txBody>
      </p:sp>
      <p:sp>
        <p:nvSpPr>
          <p:cNvPr id="3" name="Date Placeholder 2"/>
          <p:cNvSpPr>
            <a:spLocks noGrp="1"/>
          </p:cNvSpPr>
          <p:nvPr>
            <p:ph type="dt" idx="1"/>
          </p:nvPr>
        </p:nvSpPr>
        <p:spPr>
          <a:xfrm>
            <a:off x="5633590" y="0"/>
            <a:ext cx="4309798" cy="344091"/>
          </a:xfrm>
          <a:prstGeom prst="rect">
            <a:avLst/>
          </a:prstGeom>
        </p:spPr>
        <p:txBody>
          <a:bodyPr vert="horz" lIns="91870" tIns="45935" rIns="91870" bIns="45935" rtlCol="0"/>
          <a:lstStyle>
            <a:lvl1pPr algn="r">
              <a:defRPr sz="1200"/>
            </a:lvl1pPr>
          </a:lstStyle>
          <a:p>
            <a:fld id="{5ADC5917-5B5E-40C8-A57A-507C7F40ED65}" type="datetimeFigureOut">
              <a:rPr lang="en-AU" smtClean="0"/>
              <a:t>8/02/2024</a:t>
            </a:fld>
            <a:endParaRPr lang="en-AU"/>
          </a:p>
        </p:txBody>
      </p:sp>
      <p:sp>
        <p:nvSpPr>
          <p:cNvPr id="4" name="Slide Image Placeholder 3"/>
          <p:cNvSpPr>
            <a:spLocks noGrp="1" noRot="1" noChangeAspect="1"/>
          </p:cNvSpPr>
          <p:nvPr>
            <p:ph type="sldImg" idx="2"/>
          </p:nvPr>
        </p:nvSpPr>
        <p:spPr>
          <a:xfrm>
            <a:off x="2916238" y="858838"/>
            <a:ext cx="4113212" cy="2312987"/>
          </a:xfrm>
          <a:prstGeom prst="rect">
            <a:avLst/>
          </a:prstGeom>
          <a:noFill/>
          <a:ln w="12700">
            <a:solidFill>
              <a:prstClr val="black"/>
            </a:solidFill>
          </a:ln>
        </p:spPr>
        <p:txBody>
          <a:bodyPr vert="horz" lIns="91870" tIns="45935" rIns="91870" bIns="45935" rtlCol="0" anchor="ctr"/>
          <a:lstStyle/>
          <a:p>
            <a:endParaRPr lang="en-AU"/>
          </a:p>
        </p:txBody>
      </p:sp>
      <p:sp>
        <p:nvSpPr>
          <p:cNvPr id="5" name="Notes Placeholder 4"/>
          <p:cNvSpPr>
            <a:spLocks noGrp="1"/>
          </p:cNvSpPr>
          <p:nvPr>
            <p:ph type="body" sz="quarter" idx="3"/>
          </p:nvPr>
        </p:nvSpPr>
        <p:spPr>
          <a:xfrm>
            <a:off x="994570" y="3300412"/>
            <a:ext cx="7956550" cy="2700338"/>
          </a:xfrm>
          <a:prstGeom prst="rect">
            <a:avLst/>
          </a:prstGeom>
        </p:spPr>
        <p:txBody>
          <a:bodyPr vert="horz" lIns="91870" tIns="45935" rIns="91870" bIns="459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1"/>
            <a:ext cx="4309798" cy="344091"/>
          </a:xfrm>
          <a:prstGeom prst="rect">
            <a:avLst/>
          </a:prstGeom>
        </p:spPr>
        <p:txBody>
          <a:bodyPr vert="horz" lIns="91870" tIns="45935" rIns="91870" bIns="45935" rtlCol="0" anchor="b"/>
          <a:lstStyle>
            <a:lvl1pPr algn="l">
              <a:defRPr sz="1200"/>
            </a:lvl1pPr>
          </a:lstStyle>
          <a:p>
            <a:endParaRPr lang="en-AU"/>
          </a:p>
        </p:txBody>
      </p:sp>
      <p:sp>
        <p:nvSpPr>
          <p:cNvPr id="7" name="Slide Number Placeholder 6"/>
          <p:cNvSpPr>
            <a:spLocks noGrp="1"/>
          </p:cNvSpPr>
          <p:nvPr>
            <p:ph type="sldNum" sz="quarter" idx="5"/>
          </p:nvPr>
        </p:nvSpPr>
        <p:spPr>
          <a:xfrm>
            <a:off x="5633590" y="6513911"/>
            <a:ext cx="4309798" cy="344091"/>
          </a:xfrm>
          <a:prstGeom prst="rect">
            <a:avLst/>
          </a:prstGeom>
        </p:spPr>
        <p:txBody>
          <a:bodyPr vert="horz" lIns="91870" tIns="45935" rIns="91870" bIns="45935" rtlCol="0" anchor="b"/>
          <a:lstStyle>
            <a:lvl1pPr algn="r">
              <a:defRPr sz="1200"/>
            </a:lvl1pPr>
          </a:lstStyle>
          <a:p>
            <a:fld id="{020C65CE-0864-4C38-B44E-297FAFA4383E}" type="slidenum">
              <a:rPr lang="en-AU" smtClean="0"/>
              <a:t>‹#›</a:t>
            </a:fld>
            <a:endParaRPr lang="en-AU"/>
          </a:p>
        </p:txBody>
      </p:sp>
    </p:spTree>
    <p:extLst>
      <p:ext uri="{BB962C8B-B14F-4D97-AF65-F5344CB8AC3E}">
        <p14:creationId xmlns:p14="http://schemas.microsoft.com/office/powerpoint/2010/main" val="8188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Learning to read and write opens up a world of opportunities for your children. They will use these newly developed skills to access new knowledge, to develop their creativity, and to enjoy books.  They will move from learning to read to reading to learn and reading for enjoyment.</a:t>
            </a:r>
            <a:endParaRPr lang="en-US" dirty="0">
              <a:cs typeface="Calibri"/>
            </a:endParaRPr>
          </a:p>
          <a:p>
            <a:r>
              <a:rPr lang="en-US" dirty="0"/>
              <a:t> </a:t>
            </a:r>
            <a:endParaRPr lang="en-US" dirty="0">
              <a:cs typeface="Calibri"/>
            </a:endParaRPr>
          </a:p>
          <a:p>
            <a:r>
              <a:rPr lang="en-US" dirty="0"/>
              <a:t>Your children are learning to read and write using Sounds-Write, a phonics program that is very structured and, as you will see today, very logical and good fun! In this session, I/we will introduce you to some basic principles of Sounds-Write and do some of the activities that your children will be doing their Literacy Clinic sessions.</a:t>
            </a:r>
            <a:endParaRPr lang="en-US" dirty="0">
              <a:cs typeface="Calibri"/>
            </a:endParaRPr>
          </a:p>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a:t>
            </a:fld>
            <a:endParaRPr lang="en-AU" dirty="0"/>
          </a:p>
        </p:txBody>
      </p:sp>
    </p:spTree>
    <p:extLst>
      <p:ext uri="{BB962C8B-B14F-4D97-AF65-F5344CB8AC3E}">
        <p14:creationId xmlns:p14="http://schemas.microsoft.com/office/powerpoint/2010/main" val="36917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 strongly recommend that you do the free, online course ‘Help your child to read and write’, which has been specifically written by Sounds-Write to show parents how to help their children when using the Sounds-Write phonics program. </a:t>
            </a:r>
          </a:p>
          <a:p>
            <a:endParaRPr lang="en-US" dirty="0">
              <a:cs typeface="Calibri"/>
            </a:endParaRPr>
          </a:p>
          <a:p>
            <a:r>
              <a:rPr lang="en-US" dirty="0"/>
              <a:t>The course explains in a lot more detail  some of what we have looked at today and gives you some step-by-step instruction on how to help your child, and how to correct mistakes if things go wrong. </a:t>
            </a:r>
            <a:endParaRPr lang="en-US" dirty="0">
              <a:cs typeface="Calibri"/>
            </a:endParaRPr>
          </a:p>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14</a:t>
            </a:fld>
            <a:endParaRPr lang="en-AU"/>
          </a:p>
        </p:txBody>
      </p:sp>
    </p:spTree>
    <p:extLst>
      <p:ext uri="{BB962C8B-B14F-4D97-AF65-F5344CB8AC3E}">
        <p14:creationId xmlns:p14="http://schemas.microsoft.com/office/powerpoint/2010/main" val="2385554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284163"/>
            <a:ext cx="5959475" cy="3352800"/>
          </a:xfrm>
        </p:spPr>
      </p:sp>
      <p:sp>
        <p:nvSpPr>
          <p:cNvPr id="3" name="Notes Placeholder 2"/>
          <p:cNvSpPr>
            <a:spLocks noGrp="1"/>
          </p:cNvSpPr>
          <p:nvPr>
            <p:ph type="body" idx="1"/>
          </p:nvPr>
        </p:nvSpPr>
        <p:spPr/>
        <p:txBody>
          <a:bodyPr/>
          <a:lstStyle/>
          <a:p>
            <a:pPr>
              <a:lnSpc>
                <a:spcPts val="4495"/>
              </a:lnSpc>
            </a:pPr>
            <a:r>
              <a:rPr lang="en-AU" altLang="en-US" sz="1200" dirty="0"/>
              <a:t>Many dyslexic children have insufficient reading skills to read the books they are interested in. Reading aloud to them provides access to these stories as well as a pleasurable experience. </a:t>
            </a:r>
          </a:p>
          <a:p>
            <a:pPr>
              <a:lnSpc>
                <a:spcPts val="4495"/>
              </a:lnSpc>
            </a:pPr>
            <a:endParaRPr lang="en-AU" altLang="en-US" sz="1200" dirty="0"/>
          </a:p>
          <a:p>
            <a:pPr>
              <a:lnSpc>
                <a:spcPts val="4495"/>
              </a:lnSpc>
            </a:pPr>
            <a:r>
              <a:rPr lang="en-AU" altLang="en-US" sz="1200" dirty="0"/>
              <a:t>Hearing stories that are too hard for them to read independently at this stage also increases vocabulary and comprehension skills as you discuss what has been read. </a:t>
            </a:r>
          </a:p>
          <a:p>
            <a:pPr>
              <a:lnSpc>
                <a:spcPts val="4495"/>
              </a:lnSpc>
            </a:pPr>
            <a:r>
              <a:rPr lang="en-AU" altLang="en-US" sz="1200" dirty="0"/>
              <a:t>There are also many free audiobooks available both online and in your local library that can help to give your child a love of books and reading.</a:t>
            </a:r>
          </a:p>
          <a:p>
            <a:pPr>
              <a:lnSpc>
                <a:spcPct val="150000"/>
              </a:lnSpc>
            </a:pPr>
            <a:r>
              <a:rPr lang="en-AU" altLang="en-US" sz="2000" dirty="0"/>
              <a:t>.</a:t>
            </a:r>
            <a:endParaRPr lang="en-AU" sz="1400" baseline="0" dirty="0">
              <a:highlight>
                <a:srgbClr val="FFFF00"/>
              </a:highlight>
            </a:endParaRPr>
          </a:p>
        </p:txBody>
      </p:sp>
      <p:sp>
        <p:nvSpPr>
          <p:cNvPr id="6" name="Date Placeholder 5">
            <a:extLst>
              <a:ext uri="{FF2B5EF4-FFF2-40B4-BE49-F238E27FC236}">
                <a16:creationId xmlns:a16="http://schemas.microsoft.com/office/drawing/2014/main" id="{10CAAD3C-4F8D-0942-C669-DFB3DED29978}"/>
              </a:ext>
            </a:extLst>
          </p:cNvPr>
          <p:cNvSpPr>
            <a:spLocks noGrp="1"/>
          </p:cNvSpPr>
          <p:nvPr>
            <p:ph type="dt" idx="1"/>
          </p:nvPr>
        </p:nvSpPr>
        <p:spPr>
          <a:xfrm>
            <a:off x="3852243" y="0"/>
            <a:ext cx="2947035" cy="498374"/>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E79DD14F-D7B3-A08C-401A-795766758BFF}"/>
              </a:ext>
            </a:extLst>
          </p:cNvPr>
          <p:cNvSpPr>
            <a:spLocks noGrp="1"/>
          </p:cNvSpPr>
          <p:nvPr>
            <p:ph type="sldNum" sz="quarter" idx="5"/>
          </p:nvPr>
        </p:nvSpPr>
        <p:spPr/>
        <p:txBody>
          <a:bodyPr/>
          <a:lstStyle/>
          <a:p>
            <a:fld id="{E7B56DF3-DFA5-4653-B751-1A2BC35C9CCF}" type="slidenum">
              <a:rPr lang="en-AU" smtClean="0"/>
              <a:t>15</a:t>
            </a:fld>
            <a:endParaRPr lang="en-AU"/>
          </a:p>
        </p:txBody>
      </p:sp>
    </p:spTree>
    <p:extLst>
      <p:ext uri="{BB962C8B-B14F-4D97-AF65-F5344CB8AC3E}">
        <p14:creationId xmlns:p14="http://schemas.microsoft.com/office/powerpoint/2010/main" val="28266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16</a:t>
            </a:fld>
            <a:endParaRPr lang="en-AU"/>
          </a:p>
        </p:txBody>
      </p:sp>
    </p:spTree>
    <p:extLst>
      <p:ext uri="{BB962C8B-B14F-4D97-AF65-F5344CB8AC3E}">
        <p14:creationId xmlns:p14="http://schemas.microsoft.com/office/powerpoint/2010/main" val="420383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Removes needs for lots of rules</a:t>
            </a:r>
          </a:p>
          <a:p>
            <a:r>
              <a:rPr lang="en-US" dirty="0"/>
              <a:t>Brings all kids along for ride</a:t>
            </a:r>
          </a:p>
          <a:p>
            <a:r>
              <a:rPr lang="en-US" dirty="0"/>
              <a:t>Reduce need for intervention need catch up and keep up groups</a:t>
            </a:r>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18</a:t>
            </a:fld>
            <a:endParaRPr lang="en-AU"/>
          </a:p>
        </p:txBody>
      </p:sp>
    </p:spTree>
    <p:extLst>
      <p:ext uri="{BB962C8B-B14F-4D97-AF65-F5344CB8AC3E}">
        <p14:creationId xmlns:p14="http://schemas.microsoft.com/office/powerpoint/2010/main" val="299815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AU" b="1" dirty="0"/>
              <a:t>SPELD SA </a:t>
            </a:r>
            <a:r>
              <a:rPr lang="en-AU" dirty="0"/>
              <a:t>acknowledges that we are meeting on the traditional land of the Kaurna people and recognise Kaurna as the Traditional Owner and Custodians of the Adelaide Plains. We recognise and respect their cultural heritage, beliefs and relationship with the land, sea, waterways and sky. </a:t>
            </a:r>
            <a:r>
              <a:rPr lang="en-US" dirty="0"/>
              <a:t>We acknowledge that they are of continuing importance to the Kaurna people living today.</a:t>
            </a:r>
          </a:p>
          <a:p>
            <a:pPr>
              <a:lnSpc>
                <a:spcPct val="150000"/>
              </a:lnSpc>
              <a:defRPr/>
            </a:pPr>
            <a:endParaRPr lang="en-US" dirty="0">
              <a:cs typeface="Calibri"/>
            </a:endParaRPr>
          </a:p>
          <a:p>
            <a:pPr>
              <a:lnSpc>
                <a:spcPct val="150000"/>
              </a:lnSpc>
              <a:defRPr/>
            </a:pPr>
            <a:r>
              <a:rPr lang="en-US" dirty="0">
                <a:cs typeface="Calibri"/>
              </a:rPr>
              <a:t>The artwork on the screen is by Elizabeth Close, commissioned for the SPELD SA Phonic Book Project.</a:t>
            </a:r>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2</a:t>
            </a:fld>
            <a:endParaRPr lang="en-AU" dirty="0"/>
          </a:p>
        </p:txBody>
      </p:sp>
    </p:spTree>
    <p:extLst>
      <p:ext uri="{BB962C8B-B14F-4D97-AF65-F5344CB8AC3E}">
        <p14:creationId xmlns:p14="http://schemas.microsoft.com/office/powerpoint/2010/main" val="1333693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3</a:t>
            </a:fld>
            <a:endParaRPr lang="en-AU"/>
          </a:p>
        </p:txBody>
      </p:sp>
    </p:spTree>
    <p:extLst>
      <p:ext uri="{BB962C8B-B14F-4D97-AF65-F5344CB8AC3E}">
        <p14:creationId xmlns:p14="http://schemas.microsoft.com/office/powerpoint/2010/main" val="3083458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8</a:t>
            </a:fld>
            <a:endParaRPr lang="en-AU"/>
          </a:p>
        </p:txBody>
      </p:sp>
    </p:spTree>
    <p:extLst>
      <p:ext uri="{BB962C8B-B14F-4D97-AF65-F5344CB8AC3E}">
        <p14:creationId xmlns:p14="http://schemas.microsoft.com/office/powerpoint/2010/main" val="97613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9</a:t>
            </a:fld>
            <a:endParaRPr lang="en-AU"/>
          </a:p>
        </p:txBody>
      </p:sp>
    </p:spTree>
    <p:extLst>
      <p:ext uri="{BB962C8B-B14F-4D97-AF65-F5344CB8AC3E}">
        <p14:creationId xmlns:p14="http://schemas.microsoft.com/office/powerpoint/2010/main" val="1628434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10</a:t>
            </a:fld>
            <a:endParaRPr lang="en-AU"/>
          </a:p>
        </p:txBody>
      </p:sp>
    </p:spTree>
    <p:extLst>
      <p:ext uri="{BB962C8B-B14F-4D97-AF65-F5344CB8AC3E}">
        <p14:creationId xmlns:p14="http://schemas.microsoft.com/office/powerpoint/2010/main" val="328441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11</a:t>
            </a:fld>
            <a:endParaRPr lang="en-AU"/>
          </a:p>
        </p:txBody>
      </p:sp>
    </p:spTree>
    <p:extLst>
      <p:ext uri="{BB962C8B-B14F-4D97-AF65-F5344CB8AC3E}">
        <p14:creationId xmlns:p14="http://schemas.microsoft.com/office/powerpoint/2010/main" val="172214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b="1" dirty="0"/>
              <a:t>(Read from slide)</a:t>
            </a:r>
          </a:p>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12</a:t>
            </a:fld>
            <a:endParaRPr lang="en-AU"/>
          </a:p>
        </p:txBody>
      </p:sp>
    </p:spTree>
    <p:extLst>
      <p:ext uri="{BB962C8B-B14F-4D97-AF65-F5344CB8AC3E}">
        <p14:creationId xmlns:p14="http://schemas.microsoft.com/office/powerpoint/2010/main" val="14230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we strongly recommend that you do the free, online course ‘Help your child to read and write’, which has been specifically written by Sounds-Write to show parents how to help their children when using the Sounds-Write phonics program. </a:t>
            </a:r>
          </a:p>
          <a:p>
            <a:endParaRPr lang="en-US" dirty="0">
              <a:cs typeface="Calibri"/>
            </a:endParaRPr>
          </a:p>
          <a:p>
            <a:r>
              <a:rPr lang="en-US" dirty="0"/>
              <a:t>The course explains in a lot more detail  some of what we have looked at today and gives you some step-by-step instruction on how to help your child, and how to correct mistakes if things go wrong. </a:t>
            </a:r>
            <a:endParaRPr lang="en-US" dirty="0">
              <a:cs typeface="Calibri"/>
            </a:endParaRPr>
          </a:p>
          <a:p>
            <a:endParaRPr lang="en-AU" dirty="0"/>
          </a:p>
        </p:txBody>
      </p:sp>
      <p:sp>
        <p:nvSpPr>
          <p:cNvPr id="4" name="Slide Number Placeholder 3"/>
          <p:cNvSpPr>
            <a:spLocks noGrp="1"/>
          </p:cNvSpPr>
          <p:nvPr>
            <p:ph type="sldNum" sz="quarter" idx="5"/>
          </p:nvPr>
        </p:nvSpPr>
        <p:spPr/>
        <p:txBody>
          <a:bodyPr/>
          <a:lstStyle/>
          <a:p>
            <a:fld id="{020C65CE-0864-4C38-B44E-297FAFA4383E}" type="slidenum">
              <a:rPr lang="en-AU" smtClean="0"/>
              <a:t>13</a:t>
            </a:fld>
            <a:endParaRPr lang="en-AU"/>
          </a:p>
        </p:txBody>
      </p:sp>
    </p:spTree>
    <p:extLst>
      <p:ext uri="{BB962C8B-B14F-4D97-AF65-F5344CB8AC3E}">
        <p14:creationId xmlns:p14="http://schemas.microsoft.com/office/powerpoint/2010/main" val="54596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g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F8BC140-CDAA-BBFF-8BB8-956F6B1080E4}"/>
              </a:ext>
            </a:extLst>
          </p:cNvPr>
          <p:cNvSpPr>
            <a:spLocks noGrp="1"/>
          </p:cNvSpPr>
          <p:nvPr>
            <p:ph type="dt" sz="half" idx="10"/>
          </p:nvPr>
        </p:nvSpPr>
        <p:spPr/>
        <p:txBody>
          <a:bodyPr/>
          <a:lstStyle/>
          <a:p>
            <a:fld id="{C1B7DE63-446B-4D73-9C45-9CA1D35F1BC8}" type="datetimeFigureOut">
              <a:rPr lang="en-AU" smtClean="0"/>
              <a:t>8/02/2024</a:t>
            </a:fld>
            <a:endParaRPr lang="en-AU"/>
          </a:p>
        </p:txBody>
      </p:sp>
    </p:spTree>
    <p:extLst>
      <p:ext uri="{BB962C8B-B14F-4D97-AF65-F5344CB8AC3E}">
        <p14:creationId xmlns:p14="http://schemas.microsoft.com/office/powerpoint/2010/main" val="138828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en-US" dirty="0"/>
              <a:t>Presentation Title</a:t>
            </a:r>
          </a:p>
        </p:txBody>
      </p:sp>
      <p:sp>
        <p:nvSpPr>
          <p:cNvPr id="3" name="Subtitle 2"/>
          <p:cNvSpPr>
            <a:spLocks noGrp="1"/>
          </p:cNvSpPr>
          <p:nvPr>
            <p:ph type="subTitle" idx="1" hasCustomPrompt="1"/>
          </p:nvPr>
        </p:nvSpPr>
        <p:spPr>
          <a:xfrm>
            <a:off x="1524000" y="3602038"/>
            <a:ext cx="9144000" cy="986587"/>
          </a:xfrm>
          <a:prstGeom prst="rect">
            <a:avLst/>
          </a:prstGeo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4" name="Date Placeholder 3"/>
          <p:cNvSpPr>
            <a:spLocks noGrp="1"/>
          </p:cNvSpPr>
          <p:nvPr>
            <p:ph type="dt" sz="half" idx="10"/>
          </p:nvPr>
        </p:nvSpPr>
        <p:spPr/>
        <p:txBody>
          <a:bodyPr/>
          <a:lstStyle/>
          <a:p>
            <a:fld id="{76F4A975-352B-4734-9B9A-43F69FADAE53}" type="datetime1">
              <a:rPr lang="en-AU" smtClean="0"/>
              <a:t>8/02/2024</a:t>
            </a:fld>
            <a:endParaRPr lang="en-AU"/>
          </a:p>
        </p:txBody>
      </p:sp>
    </p:spTree>
    <p:extLst>
      <p:ext uri="{BB962C8B-B14F-4D97-AF65-F5344CB8AC3E}">
        <p14:creationId xmlns:p14="http://schemas.microsoft.com/office/powerpoint/2010/main" val="417183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538BC8E-2FE0-D102-994B-CCE2DCB626F8}"/>
              </a:ext>
            </a:extLst>
          </p:cNvPr>
          <p:cNvSpPr>
            <a:spLocks noGrp="1"/>
          </p:cNvSpPr>
          <p:nvPr>
            <p:ph type="dt" sz="half" idx="10"/>
          </p:nvPr>
        </p:nvSpPr>
        <p:spPr/>
        <p:txBody>
          <a:bodyPr/>
          <a:lstStyle/>
          <a:p>
            <a:fld id="{9040F300-E9A3-4BB9-8969-36E7ED9EF3BC}" type="datetime1">
              <a:rPr lang="en-AU" smtClean="0"/>
              <a:t>8/02/2024</a:t>
            </a:fld>
            <a:endParaRPr lang="en-AU"/>
          </a:p>
        </p:txBody>
      </p:sp>
    </p:spTree>
    <p:extLst>
      <p:ext uri="{BB962C8B-B14F-4D97-AF65-F5344CB8AC3E}">
        <p14:creationId xmlns:p14="http://schemas.microsoft.com/office/powerpoint/2010/main" val="3355679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en-US" dirty="0"/>
              <a:t>Presentation Title</a:t>
            </a:r>
          </a:p>
        </p:txBody>
      </p:sp>
      <p:sp>
        <p:nvSpPr>
          <p:cNvPr id="3" name="Subtitle 2"/>
          <p:cNvSpPr>
            <a:spLocks noGrp="1"/>
          </p:cNvSpPr>
          <p:nvPr>
            <p:ph type="subTitle" idx="1" hasCustomPrompt="1"/>
          </p:nvPr>
        </p:nvSpPr>
        <p:spPr>
          <a:xfrm>
            <a:off x="1524000" y="3602038"/>
            <a:ext cx="9144000" cy="986587"/>
          </a:xfrm>
          <a:prstGeom prst="rect">
            <a:avLst/>
          </a:prstGeo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4" name="Date Placeholder 3"/>
          <p:cNvSpPr>
            <a:spLocks noGrp="1"/>
          </p:cNvSpPr>
          <p:nvPr>
            <p:ph type="dt" sz="half" idx="10"/>
          </p:nvPr>
        </p:nvSpPr>
        <p:spPr/>
        <p:txBody>
          <a:bodyPr/>
          <a:lstStyle/>
          <a:p>
            <a:fld id="{76F4A975-352B-4734-9B9A-43F69FADAE53}" type="datetime1">
              <a:rPr lang="en-AU" smtClean="0"/>
              <a:t>8/02/2024</a:t>
            </a:fld>
            <a:endParaRPr lang="en-AU"/>
          </a:p>
        </p:txBody>
      </p:sp>
    </p:spTree>
    <p:extLst>
      <p:ext uri="{BB962C8B-B14F-4D97-AF65-F5344CB8AC3E}">
        <p14:creationId xmlns:p14="http://schemas.microsoft.com/office/powerpoint/2010/main" val="372926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6F4A975-352B-4734-9B9A-43F69FADAE53}" type="datetime1">
              <a:rPr lang="en-AU" smtClean="0"/>
              <a:t>8/02/2024</a:t>
            </a:fld>
            <a:endParaRPr lang="en-AU"/>
          </a:p>
        </p:txBody>
      </p:sp>
    </p:spTree>
    <p:extLst>
      <p:ext uri="{BB962C8B-B14F-4D97-AF65-F5344CB8AC3E}">
        <p14:creationId xmlns:p14="http://schemas.microsoft.com/office/powerpoint/2010/main" val="87752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E999-D9B3-4E9C-859C-998A7FA5B21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E0A4447-85C6-46E6-A168-F61601C0EA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0286E-7F90-49BB-A7C6-CFBD83E13F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F432534-AD47-488D-9C3E-B01ACAB88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3FD2F-4D9E-4F55-A88D-FD3E385939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55530F9-D581-4FDA-8520-EAECC0311542}"/>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C53A0F7A-0D85-4CC1-9DED-02FC21BEFF9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7780752B-CA03-4858-AA34-0FE70A708D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26349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A8FAF6-3627-0963-4F6C-C2C9FEFA5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7DE63-446B-4D73-9C45-9CA1D35F1BC8}" type="datetimeFigureOut">
              <a:rPr lang="en-AU" smtClean="0"/>
              <a:t>8/02/2024</a:t>
            </a:fld>
            <a:endParaRPr lang="en-AU" dirty="0"/>
          </a:p>
        </p:txBody>
      </p:sp>
      <p:pic>
        <p:nvPicPr>
          <p:cNvPr id="7" name="Picture 6" descr="Graphical user interface&#10;&#10;Description automatically generated with medium confidence">
            <a:extLst>
              <a:ext uri="{FF2B5EF4-FFF2-40B4-BE49-F238E27FC236}">
                <a16:creationId xmlns:a16="http://schemas.microsoft.com/office/drawing/2014/main" id="{C6864E52-D9E6-1190-4B29-832D52141E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9258" y="261996"/>
            <a:ext cx="2776451" cy="730645"/>
          </a:xfrm>
          <a:prstGeom prst="rect">
            <a:avLst/>
          </a:prstGeom>
        </p:spPr>
      </p:pic>
      <p:sp>
        <p:nvSpPr>
          <p:cNvPr id="8" name="Rectangle 3">
            <a:extLst>
              <a:ext uri="{FF2B5EF4-FFF2-40B4-BE49-F238E27FC236}">
                <a16:creationId xmlns:a16="http://schemas.microsoft.com/office/drawing/2014/main" id="{E0782BD3-82BA-3EDD-3F89-95063C3CB4B0}"/>
              </a:ext>
            </a:extLst>
          </p:cNvPr>
          <p:cNvSpPr>
            <a:spLocks noChangeArrowheads="1"/>
          </p:cNvSpPr>
          <p:nvPr userDrawn="1"/>
        </p:nvSpPr>
        <p:spPr bwMode="auto">
          <a:xfrm>
            <a:off x="7730836" y="6364972"/>
            <a:ext cx="41563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AU" altLang="en-US" sz="1000" b="1" i="0" u="none" strike="noStrike" cap="none" normalizeH="0" baseline="0" dirty="0">
                <a:ln>
                  <a:noFill/>
                </a:ln>
                <a:solidFill>
                  <a:schemeClr val="tx1"/>
                </a:solidFill>
                <a:effectLst/>
                <a:latin typeface="Calibri" panose="020F0502020204030204" pitchFamily="34" charset="0"/>
                <a:ea typeface="Cambria" panose="02040503050406030204" pitchFamily="18" charset="0"/>
                <a:cs typeface="Calibri" panose="020F0502020204030204" pitchFamily="34" charset="0"/>
              </a:rPr>
              <a:t>Supporting children and adults with specific learning difficulties</a:t>
            </a: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 Placeholder 4">
            <a:extLst>
              <a:ext uri="{FF2B5EF4-FFF2-40B4-BE49-F238E27FC236}">
                <a16:creationId xmlns:a16="http://schemas.microsoft.com/office/drawing/2014/main" id="{0A9D030F-C532-32D3-A395-D4C29E3F9A49}"/>
              </a:ext>
            </a:extLst>
          </p:cNvPr>
          <p:cNvSpPr txBox="1">
            <a:spLocks/>
          </p:cNvSpPr>
          <p:nvPr userDrawn="1"/>
        </p:nvSpPr>
        <p:spPr>
          <a:xfrm>
            <a:off x="838200" y="3917939"/>
            <a:ext cx="10537825" cy="2553634"/>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SPELD SA acknowledges that we are meeting on the traditional land of the Kaurna people and </a:t>
            </a:r>
            <a:r>
              <a:rPr lang="en-US" sz="2400" dirty="0" err="1"/>
              <a:t>recognise</a:t>
            </a:r>
            <a:r>
              <a:rPr lang="en-US" sz="2400" dirty="0"/>
              <a:t> Kaurna as the Traditional Owner and Custodians of the Adelaide Plains.</a:t>
            </a:r>
          </a:p>
          <a:p>
            <a:pPr marL="0" indent="0" algn="ctr">
              <a:buNone/>
            </a:pPr>
            <a:r>
              <a:rPr lang="en-US" sz="2400" dirty="0"/>
              <a:t>We </a:t>
            </a:r>
            <a:r>
              <a:rPr lang="en-US" sz="2400" dirty="0" err="1"/>
              <a:t>recognise</a:t>
            </a:r>
            <a:r>
              <a:rPr lang="en-US" sz="2400" dirty="0"/>
              <a:t> and respect their cultural heritage, beliefs and relationship with the land, sea, waterways and sky. We acknowledge that they are of continuing importance to the Kaurna people living today.</a:t>
            </a:r>
            <a:endParaRPr lang="en-AU" sz="2400" dirty="0"/>
          </a:p>
        </p:txBody>
      </p:sp>
      <p:pic>
        <p:nvPicPr>
          <p:cNvPr id="10" name="Picture 9" descr="Shape&#10;&#10;Description automatically generated">
            <a:extLst>
              <a:ext uri="{FF2B5EF4-FFF2-40B4-BE49-F238E27FC236}">
                <a16:creationId xmlns:a16="http://schemas.microsoft.com/office/drawing/2014/main" id="{AC25AA33-D1F5-5D06-C0D0-8C01059D5C0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5788" b="24370"/>
          <a:stretch/>
        </p:blipFill>
        <p:spPr>
          <a:xfrm>
            <a:off x="2589682" y="942712"/>
            <a:ext cx="7012633" cy="2620109"/>
          </a:xfrm>
          <a:prstGeom prst="rect">
            <a:avLst/>
          </a:prstGeom>
        </p:spPr>
      </p:pic>
    </p:spTree>
    <p:extLst>
      <p:ext uri="{BB962C8B-B14F-4D97-AF65-F5344CB8AC3E}">
        <p14:creationId xmlns:p14="http://schemas.microsoft.com/office/powerpoint/2010/main" val="4093165317"/>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0F300-E9A3-4BB9-8969-36E7ED9EF3BC}" type="datetime1">
              <a:rPr lang="en-AU" smtClean="0"/>
              <a:t>8/02/2024</a:t>
            </a:fld>
            <a:endParaRPr lang="en-AU"/>
          </a:p>
        </p:txBody>
      </p:sp>
      <p:pic>
        <p:nvPicPr>
          <p:cNvPr id="7" name="Picture 6" descr="Graphical user interface&#10;&#10;Description automatically generated with medium confidence">
            <a:extLst>
              <a:ext uri="{FF2B5EF4-FFF2-40B4-BE49-F238E27FC236}">
                <a16:creationId xmlns:a16="http://schemas.microsoft.com/office/drawing/2014/main" id="{51A19200-7885-E338-F988-04C2C7AEE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258" y="261996"/>
            <a:ext cx="2776451" cy="730645"/>
          </a:xfrm>
          <a:prstGeom prst="rect">
            <a:avLst/>
          </a:prstGeom>
        </p:spPr>
      </p:pic>
      <p:sp>
        <p:nvSpPr>
          <p:cNvPr id="3" name="Rectangle 3">
            <a:extLst>
              <a:ext uri="{FF2B5EF4-FFF2-40B4-BE49-F238E27FC236}">
                <a16:creationId xmlns:a16="http://schemas.microsoft.com/office/drawing/2014/main" id="{F436D7A2-AFBC-42E2-54CA-CFF52B74C022}"/>
              </a:ext>
            </a:extLst>
          </p:cNvPr>
          <p:cNvSpPr>
            <a:spLocks noChangeArrowheads="1"/>
          </p:cNvSpPr>
          <p:nvPr userDrawn="1"/>
        </p:nvSpPr>
        <p:spPr bwMode="auto">
          <a:xfrm>
            <a:off x="7730836" y="6364972"/>
            <a:ext cx="41563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AU" altLang="en-US" sz="1000" b="1" i="0" u="none" strike="noStrike" cap="none" normalizeH="0" baseline="0" dirty="0">
                <a:ln>
                  <a:noFill/>
                </a:ln>
                <a:solidFill>
                  <a:schemeClr val="tx1"/>
                </a:solidFill>
                <a:effectLst/>
                <a:latin typeface="Calibri" panose="020F0502020204030204" pitchFamily="34" charset="0"/>
                <a:ea typeface="Cambria" panose="02040503050406030204" pitchFamily="18" charset="0"/>
                <a:cs typeface="Calibri" panose="020F0502020204030204" pitchFamily="34" charset="0"/>
              </a:rPr>
              <a:t>Supporting children and adults with specific learning difficulties</a:t>
            </a: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1704076"/>
      </p:ext>
    </p:extLst>
  </p:cSld>
  <p:clrMap bg1="lt1" tx1="dk1" bg2="lt2" tx2="dk2" accent1="accent1" accent2="accent2" accent3="accent3" accent4="accent4" accent5="accent5" accent6="accent6" hlink="hlink" folHlink="folHlink"/>
  <p:sldLayoutIdLst>
    <p:sldLayoutId id="2147483683" r:id="rId1"/>
    <p:sldLayoutId id="2147483697" r:id="rId2"/>
  </p:sldLayoutIdLst>
  <p:hf sldNum="0" hdr="0" ftr="0" dt="0"/>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0F300-E9A3-4BB9-8969-36E7ED9EF3BC}" type="datetime1">
              <a:rPr lang="en-AU" smtClean="0"/>
              <a:t>8/02/2024</a:t>
            </a:fld>
            <a:endParaRPr lang="en-AU"/>
          </a:p>
        </p:txBody>
      </p:sp>
      <p:pic>
        <p:nvPicPr>
          <p:cNvPr id="7" name="Picture 6" descr="Graphical user interface&#10;&#10;Description automatically generated with medium confidence">
            <a:extLst>
              <a:ext uri="{FF2B5EF4-FFF2-40B4-BE49-F238E27FC236}">
                <a16:creationId xmlns:a16="http://schemas.microsoft.com/office/drawing/2014/main" id="{51A19200-7885-E338-F988-04C2C7AEE6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9258" y="261996"/>
            <a:ext cx="2776451" cy="730645"/>
          </a:xfrm>
          <a:prstGeom prst="rect">
            <a:avLst/>
          </a:prstGeom>
        </p:spPr>
      </p:pic>
      <p:sp>
        <p:nvSpPr>
          <p:cNvPr id="6" name="Rectangle: Rounded Corners 5">
            <a:extLst>
              <a:ext uri="{FF2B5EF4-FFF2-40B4-BE49-F238E27FC236}">
                <a16:creationId xmlns:a16="http://schemas.microsoft.com/office/drawing/2014/main" id="{DEEEF438-99E7-5DFB-02C6-A9E217DA2528}"/>
              </a:ext>
            </a:extLst>
          </p:cNvPr>
          <p:cNvSpPr/>
          <p:nvPr userDrawn="1"/>
        </p:nvSpPr>
        <p:spPr>
          <a:xfrm rot="16200000" flipH="1">
            <a:off x="11162305" y="6247249"/>
            <a:ext cx="291694" cy="2916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9" name="Rectangle: Rounded Corners 8">
            <a:extLst>
              <a:ext uri="{FF2B5EF4-FFF2-40B4-BE49-F238E27FC236}">
                <a16:creationId xmlns:a16="http://schemas.microsoft.com/office/drawing/2014/main" id="{A7465A72-F4B2-9CA3-3ECF-9913A49E0801}"/>
              </a:ext>
            </a:extLst>
          </p:cNvPr>
          <p:cNvSpPr/>
          <p:nvPr userDrawn="1"/>
        </p:nvSpPr>
        <p:spPr>
          <a:xfrm rot="16200000" flipH="1">
            <a:off x="11162305" y="5902512"/>
            <a:ext cx="291694" cy="2916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0" name="Rectangle: Rounded Corners 9">
            <a:extLst>
              <a:ext uri="{FF2B5EF4-FFF2-40B4-BE49-F238E27FC236}">
                <a16:creationId xmlns:a16="http://schemas.microsoft.com/office/drawing/2014/main" id="{65F94056-E395-8B88-AAF3-94D7C9518238}"/>
              </a:ext>
            </a:extLst>
          </p:cNvPr>
          <p:cNvSpPr/>
          <p:nvPr userDrawn="1"/>
        </p:nvSpPr>
        <p:spPr>
          <a:xfrm rot="16200000" flipH="1">
            <a:off x="11157433" y="5557776"/>
            <a:ext cx="291693" cy="29163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1" name="Rectangle: Rounded Corners 10">
            <a:extLst>
              <a:ext uri="{FF2B5EF4-FFF2-40B4-BE49-F238E27FC236}">
                <a16:creationId xmlns:a16="http://schemas.microsoft.com/office/drawing/2014/main" id="{C465345A-3150-5A69-EC1C-FF59E3113C18}"/>
              </a:ext>
            </a:extLst>
          </p:cNvPr>
          <p:cNvSpPr/>
          <p:nvPr userDrawn="1"/>
        </p:nvSpPr>
        <p:spPr>
          <a:xfrm rot="16200000" flipH="1">
            <a:off x="11510278" y="5557776"/>
            <a:ext cx="291693" cy="29163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2" name="Rectangle: Rounded Corners 11">
            <a:extLst>
              <a:ext uri="{FF2B5EF4-FFF2-40B4-BE49-F238E27FC236}">
                <a16:creationId xmlns:a16="http://schemas.microsoft.com/office/drawing/2014/main" id="{E735B214-238C-8960-BEFF-A532240613EF}"/>
              </a:ext>
            </a:extLst>
          </p:cNvPr>
          <p:cNvSpPr/>
          <p:nvPr userDrawn="1"/>
        </p:nvSpPr>
        <p:spPr>
          <a:xfrm rot="16200000" flipH="1">
            <a:off x="11505043" y="5213041"/>
            <a:ext cx="291693" cy="2916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3" name="Rectangle: Rounded Corners 12">
            <a:extLst>
              <a:ext uri="{FF2B5EF4-FFF2-40B4-BE49-F238E27FC236}">
                <a16:creationId xmlns:a16="http://schemas.microsoft.com/office/drawing/2014/main" id="{11480A26-D1B4-2607-5976-336FE1CEB804}"/>
              </a:ext>
            </a:extLst>
          </p:cNvPr>
          <p:cNvSpPr/>
          <p:nvPr userDrawn="1"/>
        </p:nvSpPr>
        <p:spPr>
          <a:xfrm rot="16200000" flipH="1">
            <a:off x="11505736" y="4868306"/>
            <a:ext cx="291694" cy="291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7" name="Rectangle: Rounded Corners 16">
            <a:extLst>
              <a:ext uri="{FF2B5EF4-FFF2-40B4-BE49-F238E27FC236}">
                <a16:creationId xmlns:a16="http://schemas.microsoft.com/office/drawing/2014/main" id="{62E81393-7CDB-6BC2-445C-3F35629ACFD0}"/>
              </a:ext>
            </a:extLst>
          </p:cNvPr>
          <p:cNvSpPr/>
          <p:nvPr userDrawn="1"/>
        </p:nvSpPr>
        <p:spPr>
          <a:xfrm rot="16200000" flipH="1">
            <a:off x="10470337" y="6247249"/>
            <a:ext cx="291694" cy="2916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8" name="Rectangle: Rounded Corners 17">
            <a:extLst>
              <a:ext uri="{FF2B5EF4-FFF2-40B4-BE49-F238E27FC236}">
                <a16:creationId xmlns:a16="http://schemas.microsoft.com/office/drawing/2014/main" id="{0D675D95-0DA2-1E83-7AEE-FA140FEECD36}"/>
              </a:ext>
            </a:extLst>
          </p:cNvPr>
          <p:cNvSpPr/>
          <p:nvPr userDrawn="1"/>
        </p:nvSpPr>
        <p:spPr>
          <a:xfrm rot="16200000" flipH="1">
            <a:off x="10816322" y="6247250"/>
            <a:ext cx="291693" cy="29163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cxnSp>
        <p:nvCxnSpPr>
          <p:cNvPr id="23" name="Straight Connector 22">
            <a:extLst>
              <a:ext uri="{FF2B5EF4-FFF2-40B4-BE49-F238E27FC236}">
                <a16:creationId xmlns:a16="http://schemas.microsoft.com/office/drawing/2014/main" id="{44837992-8E89-94FD-3785-5B93DAB967D8}"/>
              </a:ext>
            </a:extLst>
          </p:cNvPr>
          <p:cNvCxnSpPr>
            <a:cxnSpLocks/>
          </p:cNvCxnSpPr>
          <p:nvPr userDrawn="1"/>
        </p:nvCxnSpPr>
        <p:spPr>
          <a:xfrm>
            <a:off x="3432748" y="500709"/>
            <a:ext cx="8218141" cy="0"/>
          </a:xfrm>
          <a:prstGeom prst="line">
            <a:avLst/>
          </a:prstGeom>
          <a:ln w="254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688BBB-EFBB-744E-B70A-DE816F123C89}"/>
              </a:ext>
            </a:extLst>
          </p:cNvPr>
          <p:cNvCxnSpPr>
            <a:cxnSpLocks/>
          </p:cNvCxnSpPr>
          <p:nvPr userDrawn="1"/>
        </p:nvCxnSpPr>
        <p:spPr>
          <a:xfrm>
            <a:off x="478797" y="6393063"/>
            <a:ext cx="9632380" cy="0"/>
          </a:xfrm>
          <a:prstGeom prst="line">
            <a:avLst/>
          </a:prstGeom>
          <a:ln w="254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99BBF0-D026-71AB-802A-F3D94752B4C7}"/>
              </a:ext>
            </a:extLst>
          </p:cNvPr>
          <p:cNvCxnSpPr>
            <a:cxnSpLocks/>
          </p:cNvCxnSpPr>
          <p:nvPr userDrawn="1"/>
        </p:nvCxnSpPr>
        <p:spPr>
          <a:xfrm>
            <a:off x="11650889" y="508612"/>
            <a:ext cx="0" cy="4078378"/>
          </a:xfrm>
          <a:prstGeom prst="line">
            <a:avLst/>
          </a:prstGeom>
          <a:ln w="254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C1883C-B290-90E0-CDC8-ACEFE967C544}"/>
              </a:ext>
            </a:extLst>
          </p:cNvPr>
          <p:cNvCxnSpPr>
            <a:cxnSpLocks/>
          </p:cNvCxnSpPr>
          <p:nvPr userDrawn="1"/>
        </p:nvCxnSpPr>
        <p:spPr>
          <a:xfrm>
            <a:off x="478797" y="1203159"/>
            <a:ext cx="0" cy="5189904"/>
          </a:xfrm>
          <a:prstGeom prst="line">
            <a:avLst/>
          </a:prstGeom>
          <a:ln w="254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132222"/>
      </p:ext>
    </p:extLst>
  </p:cSld>
  <p:clrMap bg1="lt1" tx1="dk1" bg2="lt2" tx2="dk2" accent1="accent1" accent2="accent2" accent3="accent3" accent4="accent4" accent5="accent5" accent6="accent6" hlink="hlink" folHlink="folHlink"/>
  <p:sldLayoutIdLst>
    <p:sldLayoutId id="2147483698" r:id="rId1"/>
    <p:sldLayoutId id="2147483696" r:id="rId2"/>
    <p:sldLayoutId id="2147483701" r:id="rId3"/>
  </p:sldLayoutIdLst>
  <p:hf sldNum="0" hdr="0" ftr="0" dt="0"/>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hyperlink" Target="https://sounds-write.co.uk/decodables-help/"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udemy.com/help-your-child-to-read-and-write/"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embed/a8ZMfYjdN-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ustomXml" Target="../ink/ink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633-53AB-B843-03F0-01B85CD3A470}"/>
              </a:ext>
            </a:extLst>
          </p:cNvPr>
          <p:cNvSpPr>
            <a:spLocks noGrp="1"/>
          </p:cNvSpPr>
          <p:nvPr>
            <p:ph type="ctrTitle"/>
          </p:nvPr>
        </p:nvSpPr>
        <p:spPr/>
        <p:txBody>
          <a:bodyPr/>
          <a:lstStyle/>
          <a:p>
            <a:r>
              <a:rPr lang="en-AU" dirty="0"/>
              <a:t>Information Session</a:t>
            </a:r>
          </a:p>
        </p:txBody>
      </p:sp>
      <p:sp>
        <p:nvSpPr>
          <p:cNvPr id="3" name="Subtitle 2">
            <a:extLst>
              <a:ext uri="{FF2B5EF4-FFF2-40B4-BE49-F238E27FC236}">
                <a16:creationId xmlns:a16="http://schemas.microsoft.com/office/drawing/2014/main" id="{0604BBE3-DB19-B93C-FAE8-ABFEF48F2241}"/>
              </a:ext>
            </a:extLst>
          </p:cNvPr>
          <p:cNvSpPr>
            <a:spLocks noGrp="1"/>
          </p:cNvSpPr>
          <p:nvPr>
            <p:ph type="subTitle" idx="1"/>
          </p:nvPr>
        </p:nvSpPr>
        <p:spPr>
          <a:xfrm>
            <a:off x="1676400" y="1822869"/>
            <a:ext cx="9144000" cy="986587"/>
          </a:xfrm>
        </p:spPr>
        <p:txBody>
          <a:bodyPr/>
          <a:lstStyle/>
          <a:p>
            <a:r>
              <a:rPr lang="en-AU" dirty="0"/>
              <a:t>Sounds-Write </a:t>
            </a:r>
          </a:p>
        </p:txBody>
      </p:sp>
      <p:sp>
        <p:nvSpPr>
          <p:cNvPr id="4" name="Subtitle 2">
            <a:extLst>
              <a:ext uri="{FF2B5EF4-FFF2-40B4-BE49-F238E27FC236}">
                <a16:creationId xmlns:a16="http://schemas.microsoft.com/office/drawing/2014/main" id="{CA0FEB23-99DA-1F67-A22A-4A3B3C1645FB}"/>
              </a:ext>
            </a:extLst>
          </p:cNvPr>
          <p:cNvSpPr txBox="1">
            <a:spLocks/>
          </p:cNvSpPr>
          <p:nvPr/>
        </p:nvSpPr>
        <p:spPr>
          <a:xfrm>
            <a:off x="1676400" y="3754438"/>
            <a:ext cx="9144000" cy="986587"/>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dirty="0"/>
              <a:t>For Parents and Carers</a:t>
            </a:r>
          </a:p>
        </p:txBody>
      </p:sp>
    </p:spTree>
    <p:extLst>
      <p:ext uri="{BB962C8B-B14F-4D97-AF65-F5344CB8AC3E}">
        <p14:creationId xmlns:p14="http://schemas.microsoft.com/office/powerpoint/2010/main" val="4257313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2079812" y="1181562"/>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Decodable</a:t>
            </a:r>
            <a:r>
              <a:rPr lang="en-AU" sz="3600" dirty="0"/>
              <a:t> </a:t>
            </a:r>
            <a:r>
              <a:rPr lang="en-AU" sz="6000" b="1" dirty="0">
                <a:solidFill>
                  <a:schemeClr val="accent5"/>
                </a:solidFill>
                <a:latin typeface="+mj-lt"/>
                <a:ea typeface="+mj-ea"/>
                <a:cs typeface="+mj-cs"/>
              </a:rPr>
              <a:t>Readers</a:t>
            </a:r>
          </a:p>
        </p:txBody>
      </p:sp>
      <p:sp>
        <p:nvSpPr>
          <p:cNvPr id="3" name="TextBox 2">
            <a:extLst>
              <a:ext uri="{FF2B5EF4-FFF2-40B4-BE49-F238E27FC236}">
                <a16:creationId xmlns:a16="http://schemas.microsoft.com/office/drawing/2014/main" id="{13CA7259-1895-BF61-8D71-F8BE6FE64BB7}"/>
              </a:ext>
            </a:extLst>
          </p:cNvPr>
          <p:cNvSpPr txBox="1"/>
          <p:nvPr/>
        </p:nvSpPr>
        <p:spPr>
          <a:xfrm>
            <a:off x="1066800" y="1181562"/>
            <a:ext cx="9637059" cy="43293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endParaRPr lang="en-US" sz="3200" dirty="0">
              <a:latin typeface="Calibri" charset="0"/>
            </a:endParaRPr>
          </a:p>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endParaRPr lang="en-US" sz="3200" dirty="0">
              <a:latin typeface="Calibri" charset="0"/>
            </a:endParaRP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The reader will need to be exposed to the new learning multiple times before it is embedded in long-term memory</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It is advisable to read the book more than once to develop fluency </a:t>
            </a:r>
          </a:p>
          <a:p>
            <a:endParaRPr lang="en-AU" dirty="0"/>
          </a:p>
        </p:txBody>
      </p:sp>
    </p:spTree>
    <p:extLst>
      <p:ext uri="{BB962C8B-B14F-4D97-AF65-F5344CB8AC3E}">
        <p14:creationId xmlns:p14="http://schemas.microsoft.com/office/powerpoint/2010/main" val="2452444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1931894" y="634246"/>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Decodable</a:t>
            </a:r>
            <a:r>
              <a:rPr lang="en-AU" sz="3600" dirty="0"/>
              <a:t> </a:t>
            </a:r>
            <a:r>
              <a:rPr lang="en-AU" sz="6000" b="1" dirty="0">
                <a:solidFill>
                  <a:schemeClr val="accent5"/>
                </a:solidFill>
                <a:latin typeface="+mj-lt"/>
                <a:ea typeface="+mj-ea"/>
                <a:cs typeface="+mj-cs"/>
              </a:rPr>
              <a:t>Readers</a:t>
            </a:r>
          </a:p>
        </p:txBody>
      </p:sp>
      <p:sp>
        <p:nvSpPr>
          <p:cNvPr id="3" name="TextBox 2">
            <a:extLst>
              <a:ext uri="{FF2B5EF4-FFF2-40B4-BE49-F238E27FC236}">
                <a16:creationId xmlns:a16="http://schemas.microsoft.com/office/drawing/2014/main" id="{13CA7259-1895-BF61-8D71-F8BE6FE64BB7}"/>
              </a:ext>
            </a:extLst>
          </p:cNvPr>
          <p:cNvSpPr txBox="1"/>
          <p:nvPr/>
        </p:nvSpPr>
        <p:spPr>
          <a:xfrm>
            <a:off x="1039906" y="444451"/>
            <a:ext cx="9637059" cy="12054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endParaRPr lang="en-US" sz="3200" dirty="0">
              <a:latin typeface="Calibri" charset="0"/>
            </a:endParaRPr>
          </a:p>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endParaRPr lang="en-US" sz="3200" dirty="0">
              <a:latin typeface="Calibri" charset="0"/>
            </a:endParaRPr>
          </a:p>
        </p:txBody>
      </p:sp>
      <p:pic>
        <p:nvPicPr>
          <p:cNvPr id="5" name="Picture 4" descr="A picture containing text&#10;&#10;Description automatically generated">
            <a:extLst>
              <a:ext uri="{FF2B5EF4-FFF2-40B4-BE49-F238E27FC236}">
                <a16:creationId xmlns:a16="http://schemas.microsoft.com/office/drawing/2014/main" id="{B9A8DAEC-A443-8C49-A9E1-9AF7BF341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4" y="2339786"/>
            <a:ext cx="5257199" cy="3638195"/>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6C4366E4-DACF-01A8-C0F7-A6C59D71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7213" y="2339787"/>
            <a:ext cx="5183846" cy="3638195"/>
          </a:xfrm>
          <a:prstGeom prst="rect">
            <a:avLst/>
          </a:prstGeom>
        </p:spPr>
      </p:pic>
    </p:spTree>
    <p:extLst>
      <p:ext uri="{BB962C8B-B14F-4D97-AF65-F5344CB8AC3E}">
        <p14:creationId xmlns:p14="http://schemas.microsoft.com/office/powerpoint/2010/main" val="270668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831D46-BAFE-569A-99C1-3DEFC00C2786}"/>
              </a:ext>
            </a:extLst>
          </p:cNvPr>
          <p:cNvSpPr txBox="1">
            <a:spLocks/>
          </p:cNvSpPr>
          <p:nvPr/>
        </p:nvSpPr>
        <p:spPr>
          <a:xfrm>
            <a:off x="1921781" y="1668299"/>
            <a:ext cx="7858694" cy="50698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solidFill>
                  <a:schemeClr val="tx1"/>
                </a:solidFill>
                <a:latin typeface="Calibri" charset="0"/>
              </a:rPr>
              <a:t>Decodable books are only a </a:t>
            </a:r>
            <a:r>
              <a:rPr lang="en-US" sz="3200" b="1" dirty="0">
                <a:solidFill>
                  <a:schemeClr val="tx1"/>
                </a:solidFill>
                <a:latin typeface="Calibri" charset="0"/>
              </a:rPr>
              <a:t>temporary tool </a:t>
            </a:r>
            <a:r>
              <a:rPr lang="en-US" sz="3200" dirty="0">
                <a:solidFill>
                  <a:schemeClr val="tx1"/>
                </a:solidFill>
                <a:latin typeface="Calibri" charset="0"/>
              </a:rPr>
              <a:t>to help build those circuits in the brain that link sounds and letters at speed</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solidFill>
                  <a:schemeClr val="tx1"/>
                </a:solidFill>
                <a:latin typeface="Calibri" charset="0"/>
              </a:rPr>
              <a:t>They are </a:t>
            </a:r>
            <a:r>
              <a:rPr lang="en-US" sz="3200" b="1" dirty="0">
                <a:solidFill>
                  <a:schemeClr val="tx1"/>
                </a:solidFill>
                <a:latin typeface="Calibri" charset="0"/>
              </a:rPr>
              <a:t>a bridge </a:t>
            </a:r>
            <a:r>
              <a:rPr lang="en-US" sz="3200" dirty="0">
                <a:solidFill>
                  <a:schemeClr val="tx1"/>
                </a:solidFill>
                <a:latin typeface="Calibri" charset="0"/>
              </a:rPr>
              <a:t>to fluent automatic reading that enables us to read authentic books</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endParaRPr kumimoji="0" 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1E088B75-CF21-A6F4-51EC-B19391651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371" y="4652208"/>
            <a:ext cx="2701514" cy="20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0A8578A-3C2B-16E7-EC1A-3B8C80952355}"/>
              </a:ext>
            </a:extLst>
          </p:cNvPr>
          <p:cNvSpPr txBox="1"/>
          <p:nvPr/>
        </p:nvSpPr>
        <p:spPr>
          <a:xfrm>
            <a:off x="2626659" y="652636"/>
            <a:ext cx="6096000" cy="1015663"/>
          </a:xfrm>
          <a:prstGeom prst="rect">
            <a:avLst/>
          </a:prstGeom>
          <a:noFill/>
        </p:spPr>
        <p:txBody>
          <a:bodyPr wrap="square">
            <a:spAutoFit/>
          </a:bodyPr>
          <a:lstStyle/>
          <a:p>
            <a:pPr algn="ctr"/>
            <a:r>
              <a:rPr lang="en-AU" sz="6000" b="1" dirty="0">
                <a:solidFill>
                  <a:schemeClr val="accent5"/>
                </a:solidFill>
                <a:latin typeface="+mj-lt"/>
                <a:ea typeface="+mj-ea"/>
                <a:cs typeface="+mj-cs"/>
              </a:rPr>
              <a:t>Decodable</a:t>
            </a:r>
            <a:r>
              <a:rPr lang="en-AU" sz="1050" dirty="0"/>
              <a:t>     </a:t>
            </a:r>
            <a:r>
              <a:rPr lang="en-AU" sz="6000" b="1" dirty="0">
                <a:solidFill>
                  <a:schemeClr val="accent5"/>
                </a:solidFill>
                <a:latin typeface="+mj-lt"/>
                <a:ea typeface="+mj-ea"/>
                <a:cs typeface="+mj-cs"/>
              </a:rPr>
              <a:t>Readers</a:t>
            </a:r>
          </a:p>
        </p:txBody>
      </p:sp>
    </p:spTree>
    <p:extLst>
      <p:ext uri="{BB962C8B-B14F-4D97-AF65-F5344CB8AC3E}">
        <p14:creationId xmlns:p14="http://schemas.microsoft.com/office/powerpoint/2010/main" val="312076421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5EDCEBF-CBE4-7DB7-2466-F345739F339C}"/>
              </a:ext>
            </a:extLst>
          </p:cNvPr>
          <p:cNvSpPr txBox="1">
            <a:spLocks/>
          </p:cNvSpPr>
          <p:nvPr/>
        </p:nvSpPr>
        <p:spPr>
          <a:xfrm>
            <a:off x="1264024" y="1399540"/>
            <a:ext cx="10287896" cy="50698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r>
              <a:rPr lang="en-US" sz="4800" b="1" dirty="0">
                <a:solidFill>
                  <a:schemeClr val="accent5"/>
                </a:solidFill>
                <a:latin typeface="+mj-lt"/>
                <a:ea typeface="+mj-ea"/>
                <a:cs typeface="+mj-cs"/>
              </a:rPr>
              <a:t>Supporting your child to read decodables</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hlinkClick r:id="rId3"/>
              </a:rPr>
              <a:t>https://sounds-write.co.uk/decodables-help/</a:t>
            </a: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000"/>
              </a:spcBef>
              <a:spcAft>
                <a:spcPts val="0"/>
              </a:spcAft>
              <a:buClr>
                <a:srgbClr val="009FA0"/>
              </a:buClr>
              <a:buSzPct val="80000"/>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FDC38FE-7FF7-D099-FC58-1C3A0E3CB635}"/>
              </a:ext>
            </a:extLst>
          </p:cNvPr>
          <p:cNvPicPr>
            <a:picLocks noChangeAspect="1"/>
          </p:cNvPicPr>
          <p:nvPr/>
        </p:nvPicPr>
        <p:blipFill>
          <a:blip r:embed="rId4"/>
          <a:stretch>
            <a:fillRect/>
          </a:stretch>
        </p:blipFill>
        <p:spPr>
          <a:xfrm>
            <a:off x="4138440" y="1222895"/>
            <a:ext cx="6660353" cy="4988868"/>
          </a:xfrm>
          <a:prstGeom prst="rect">
            <a:avLst/>
          </a:prstGeom>
        </p:spPr>
      </p:pic>
      <p:sp>
        <p:nvSpPr>
          <p:cNvPr id="3" name="TextBox 2">
            <a:extLst>
              <a:ext uri="{FF2B5EF4-FFF2-40B4-BE49-F238E27FC236}">
                <a16:creationId xmlns:a16="http://schemas.microsoft.com/office/drawing/2014/main" id="{FA50D9D3-73DA-819B-FCCD-67C74C55FCEE}"/>
              </a:ext>
            </a:extLst>
          </p:cNvPr>
          <p:cNvSpPr txBox="1"/>
          <p:nvPr/>
        </p:nvSpPr>
        <p:spPr>
          <a:xfrm>
            <a:off x="945573" y="3283527"/>
            <a:ext cx="2473036" cy="2369128"/>
          </a:xfrm>
          <a:prstGeom prst="rect">
            <a:avLst/>
          </a:prstGeom>
          <a:noFill/>
        </p:spPr>
        <p:txBody>
          <a:bodyPr wrap="square" rtlCol="0">
            <a:spAutoFit/>
          </a:bodyPr>
          <a:lstStyle/>
          <a:p>
            <a:endParaRPr lang="en-AU" dirty="0"/>
          </a:p>
        </p:txBody>
      </p:sp>
      <p:pic>
        <p:nvPicPr>
          <p:cNvPr id="6" name="Picture 5">
            <a:extLst>
              <a:ext uri="{FF2B5EF4-FFF2-40B4-BE49-F238E27FC236}">
                <a16:creationId xmlns:a16="http://schemas.microsoft.com/office/drawing/2014/main" id="{68678209-50AC-D480-4287-9757F6C73657}"/>
              </a:ext>
            </a:extLst>
          </p:cNvPr>
          <p:cNvPicPr>
            <a:picLocks noChangeAspect="1"/>
          </p:cNvPicPr>
          <p:nvPr/>
        </p:nvPicPr>
        <p:blipFill>
          <a:blip r:embed="rId5"/>
          <a:stretch>
            <a:fillRect/>
          </a:stretch>
        </p:blipFill>
        <p:spPr>
          <a:xfrm>
            <a:off x="945573" y="3211121"/>
            <a:ext cx="4447310" cy="2423984"/>
          </a:xfrm>
          <a:prstGeom prst="rect">
            <a:avLst/>
          </a:prstGeom>
        </p:spPr>
      </p:pic>
    </p:spTree>
    <p:extLst>
      <p:ext uri="{BB962C8B-B14F-4D97-AF65-F5344CB8AC3E}">
        <p14:creationId xmlns:p14="http://schemas.microsoft.com/office/powerpoint/2010/main" val="1124332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al user interface, website&#10;&#10;Description automatically generated">
            <a:extLst>
              <a:ext uri="{FF2B5EF4-FFF2-40B4-BE49-F238E27FC236}">
                <a16:creationId xmlns:a16="http://schemas.microsoft.com/office/drawing/2014/main" id="{1A0B93BB-443A-AF09-9631-727D6C28F088}"/>
              </a:ext>
            </a:extLst>
          </p:cNvPr>
          <p:cNvPicPr>
            <a:picLocks noChangeAspect="1"/>
          </p:cNvPicPr>
          <p:nvPr/>
        </p:nvPicPr>
        <p:blipFill rotWithShape="1">
          <a:blip r:embed="rId3"/>
          <a:srcRect t="11920" b="9618"/>
          <a:stretch/>
        </p:blipFill>
        <p:spPr>
          <a:xfrm>
            <a:off x="2466085" y="2740446"/>
            <a:ext cx="6761627" cy="3599957"/>
          </a:xfrm>
          <a:prstGeom prst="rect">
            <a:avLst/>
          </a:prstGeom>
          <a:ln w="44450">
            <a:noFill/>
          </a:ln>
        </p:spPr>
      </p:pic>
      <p:sp>
        <p:nvSpPr>
          <p:cNvPr id="2" name="Content Placeholder 2">
            <a:extLst>
              <a:ext uri="{FF2B5EF4-FFF2-40B4-BE49-F238E27FC236}">
                <a16:creationId xmlns:a16="http://schemas.microsoft.com/office/drawing/2014/main" id="{C5EDCEBF-CBE4-7DB7-2466-F345739F339C}"/>
              </a:ext>
            </a:extLst>
          </p:cNvPr>
          <p:cNvSpPr txBox="1">
            <a:spLocks/>
          </p:cNvSpPr>
          <p:nvPr/>
        </p:nvSpPr>
        <p:spPr>
          <a:xfrm>
            <a:off x="1264024" y="1399540"/>
            <a:ext cx="10287896" cy="50698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r>
              <a:rPr lang="en-US" sz="6000" b="1" dirty="0">
                <a:solidFill>
                  <a:schemeClr val="accent5"/>
                </a:solidFill>
                <a:latin typeface="+mj-lt"/>
                <a:ea typeface="+mj-ea"/>
                <a:cs typeface="+mj-cs"/>
              </a:rPr>
              <a:t>Free Sounds-Write parent course</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hlinkClick r:id="rId4"/>
              </a:rPr>
              <a:t>https://www.udemy.com/help-your-child-to-read-and-write/</a:t>
            </a: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02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5B85780-BBD4-4BFA-ACDA-FE5A7F0B0F06}"/>
              </a:ext>
            </a:extLst>
          </p:cNvPr>
          <p:cNvSpPr txBox="1">
            <a:spLocks/>
          </p:cNvSpPr>
          <p:nvPr/>
        </p:nvSpPr>
        <p:spPr>
          <a:xfrm>
            <a:off x="758693" y="1817566"/>
            <a:ext cx="8929510" cy="1454443"/>
          </a:xfr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FF8427"/>
              </a:buClr>
              <a:buSzPct val="100000"/>
              <a:buFont typeface="Calibri" panose="020F0502020204030204" pitchFamily="34" charset="0"/>
              <a:buChar char=" "/>
              <a:tabLst/>
              <a:defRPr/>
            </a:pPr>
            <a:endParaRPr kumimoji="0" lang="en-US" sz="2800" b="0" i="0" u="none" strike="noStrike" kern="1200" cap="none" spc="0" normalizeH="0" baseline="0" noProof="0">
              <a:ln>
                <a:noFill/>
              </a:ln>
              <a:solidFill>
                <a:srgbClr val="009DA6"/>
              </a:solidFill>
              <a:effectLst/>
              <a:uLnTx/>
              <a:uFillTx/>
              <a:latin typeface="Calibri" panose="020F0502020204030204" pitchFamily="34" charset="0"/>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CB863C08-C061-46FA-9314-E0C4A9FA2813}"/>
              </a:ext>
            </a:extLst>
          </p:cNvPr>
          <p:cNvSpPr txBox="1">
            <a:spLocks/>
          </p:cNvSpPr>
          <p:nvPr/>
        </p:nvSpPr>
        <p:spPr>
          <a:xfrm>
            <a:off x="748037" y="1701836"/>
            <a:ext cx="10562387" cy="2821760"/>
          </a:xfr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just" defTabSz="914400" rtl="0" eaLnBrk="1" fontAlgn="auto" latinLnBrk="0" hangingPunct="1">
              <a:lnSpc>
                <a:spcPct val="150000"/>
              </a:lnSpc>
              <a:spcBef>
                <a:spcPts val="1200"/>
              </a:spcBef>
              <a:spcAft>
                <a:spcPts val="200"/>
              </a:spcAft>
              <a:buClr>
                <a:srgbClr val="FF8427"/>
              </a:buClr>
              <a:buSzPct val="100000"/>
              <a:buFont typeface="Calibri" panose="020F0502020204030204" pitchFamily="34" charset="0"/>
              <a:buChar char=" "/>
              <a:tabLst/>
              <a:defRPr/>
            </a:pPr>
            <a:endParaRPr kumimoji="0" lang="en-US" sz="3600" b="0" i="0" u="none" strike="noStrike" kern="1200" cap="none" spc="0" normalizeH="0" baseline="0" noProof="0">
              <a:ln>
                <a:noFill/>
              </a:ln>
              <a:solidFill>
                <a:srgbClr val="009DA6"/>
              </a:solidFill>
              <a:effectLst/>
              <a:uLnTx/>
              <a:uFillTx/>
              <a:latin typeface="Calibri" panose="020F0502020204030204" pitchFamily="34" charset="0"/>
              <a:ea typeface="+mn-ea"/>
              <a:cs typeface="Calibri" panose="020F0502020204030204" pitchFamily="34" charset="0"/>
            </a:endParaRPr>
          </a:p>
          <a:p>
            <a:pPr marL="91440" marR="0" lvl="0" indent="-91440" algn="l" defTabSz="914400" rtl="0" eaLnBrk="1" fontAlgn="auto" latinLnBrk="0" hangingPunct="1">
              <a:lnSpc>
                <a:spcPct val="90000"/>
              </a:lnSpc>
              <a:spcBef>
                <a:spcPts val="1200"/>
              </a:spcBef>
              <a:spcAft>
                <a:spcPts val="200"/>
              </a:spcAft>
              <a:buClr>
                <a:srgbClr val="FF8427"/>
              </a:buClr>
              <a:buSzPct val="100000"/>
              <a:buFont typeface="Calibri" panose="020F0502020204030204" pitchFamily="34" charset="0"/>
              <a:buChar char=" "/>
              <a:tabLst/>
              <a:defRPr/>
            </a:pPr>
            <a:endParaRPr kumimoji="0" lang="en-US" sz="2800" b="0" i="0" u="none" strike="noStrike" kern="1200" cap="none" spc="0" normalizeH="0" baseline="0" noProof="0">
              <a:ln>
                <a:noFill/>
              </a:ln>
              <a:solidFill>
                <a:srgbClr val="009DA6"/>
              </a:solidFill>
              <a:effectLst/>
              <a:uLnTx/>
              <a:uFillTx/>
              <a:latin typeface="Calibri" panose="020F0502020204030204" pitchFamily="34" charset="0"/>
              <a:ea typeface="+mn-ea"/>
              <a:cs typeface="Calibri" panose="020F0502020204030204" pitchFamily="34" charset="0"/>
            </a:endParaRPr>
          </a:p>
        </p:txBody>
      </p:sp>
      <p:sp>
        <p:nvSpPr>
          <p:cNvPr id="44" name="Content Placeholder 2">
            <a:extLst>
              <a:ext uri="{FF2B5EF4-FFF2-40B4-BE49-F238E27FC236}">
                <a16:creationId xmlns:a16="http://schemas.microsoft.com/office/drawing/2014/main" id="{163142B5-B5D7-425C-9938-B20953737E6D}"/>
              </a:ext>
            </a:extLst>
          </p:cNvPr>
          <p:cNvSpPr txBox="1">
            <a:spLocks/>
          </p:cNvSpPr>
          <p:nvPr/>
        </p:nvSpPr>
        <p:spPr>
          <a:xfrm>
            <a:off x="1001360" y="6790061"/>
            <a:ext cx="7604050" cy="661693"/>
          </a:xfr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FF8427"/>
              </a:buClr>
              <a:buSzPct val="100000"/>
              <a:buFont typeface="Calibri" panose="020F0502020204030204" pitchFamily="34" charset="0"/>
              <a:buChar char=" "/>
              <a:tabLst/>
              <a:defRPr/>
            </a:pPr>
            <a:endParaRPr kumimoji="0" lang="en-US" sz="2800" b="0" i="0" u="none" strike="noStrike" kern="1200" cap="none" spc="0" normalizeH="0" baseline="0" noProof="0">
              <a:ln>
                <a:noFill/>
              </a:ln>
              <a:solidFill>
                <a:srgbClr val="009DA6"/>
              </a:solidFill>
              <a:effectLst/>
              <a:uLnTx/>
              <a:uFillTx/>
              <a:latin typeface="Calibri" panose="020F0502020204030204" pitchFamily="34" charset="0"/>
              <a:ea typeface="+mn-ea"/>
              <a:cs typeface="Calibri" panose="020F0502020204030204" pitchFamily="34" charset="0"/>
            </a:endParaRPr>
          </a:p>
        </p:txBody>
      </p:sp>
      <p:pic>
        <p:nvPicPr>
          <p:cNvPr id="12" name="Picture 48" descr="Sketch of outdoor things">
            <a:extLst>
              <a:ext uri="{FF2B5EF4-FFF2-40B4-BE49-F238E27FC236}">
                <a16:creationId xmlns:a16="http://schemas.microsoft.com/office/drawing/2014/main" id="{5BBF585A-FE6A-408D-5D0E-F9CBF8BAD725}"/>
              </a:ext>
            </a:extLst>
          </p:cNvPr>
          <p:cNvPicPr>
            <a:picLocks noChangeAspect="1"/>
          </p:cNvPicPr>
          <p:nvPr/>
        </p:nvPicPr>
        <p:blipFill rotWithShape="1">
          <a:blip r:embed="rId4"/>
          <a:srcRect l="10238" r="33464" b="1"/>
          <a:stretch/>
        </p:blipFill>
        <p:spPr>
          <a:xfrm>
            <a:off x="6843170" y="718816"/>
            <a:ext cx="4985821" cy="573435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3" name="Title 1">
            <a:extLst>
              <a:ext uri="{FF2B5EF4-FFF2-40B4-BE49-F238E27FC236}">
                <a16:creationId xmlns:a16="http://schemas.microsoft.com/office/drawing/2014/main" id="{DBA1EEA8-C98A-1524-2309-BA08F0A53918}"/>
              </a:ext>
            </a:extLst>
          </p:cNvPr>
          <p:cNvSpPr>
            <a:spLocks noGrp="1"/>
          </p:cNvSpPr>
          <p:nvPr>
            <p:ph type="title"/>
          </p:nvPr>
        </p:nvSpPr>
        <p:spPr>
          <a:xfrm>
            <a:off x="748037" y="1364943"/>
            <a:ext cx="10102212" cy="1325563"/>
          </a:xfrm>
        </p:spPr>
        <p:txBody>
          <a:bodyPr anchor="ctr">
            <a:normAutofit/>
          </a:bodyPr>
          <a:lstStyle/>
          <a:p>
            <a:r>
              <a:rPr lang="en-US" sz="4000" dirty="0">
                <a:solidFill>
                  <a:srgbClr val="FF69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Keep reading to your child</a:t>
            </a:r>
          </a:p>
        </p:txBody>
      </p:sp>
      <p:pic>
        <p:nvPicPr>
          <p:cNvPr id="17" name="Picture 16">
            <a:extLst>
              <a:ext uri="{FF2B5EF4-FFF2-40B4-BE49-F238E27FC236}">
                <a16:creationId xmlns:a16="http://schemas.microsoft.com/office/drawing/2014/main" id="{01DD9181-A664-8825-6DA4-BE385B450668}"/>
              </a:ext>
            </a:extLst>
          </p:cNvPr>
          <p:cNvPicPr>
            <a:picLocks noChangeAspect="1"/>
          </p:cNvPicPr>
          <p:nvPr/>
        </p:nvPicPr>
        <p:blipFill>
          <a:blip r:embed="rId5"/>
          <a:stretch>
            <a:fillRect/>
          </a:stretch>
        </p:blipFill>
        <p:spPr>
          <a:xfrm>
            <a:off x="-4820472" y="1803545"/>
            <a:ext cx="4394178" cy="3539164"/>
          </a:xfrm>
          <a:prstGeom prst="rect">
            <a:avLst/>
          </a:prstGeom>
        </p:spPr>
      </p:pic>
    </p:spTree>
    <p:custDataLst>
      <p:tags r:id="rId1"/>
    </p:custDataLst>
    <p:extLst>
      <p:ext uri="{BB962C8B-B14F-4D97-AF65-F5344CB8AC3E}">
        <p14:creationId xmlns:p14="http://schemas.microsoft.com/office/powerpoint/2010/main" val="2461623545"/>
      </p:ext>
    </p:extLst>
  </p:cSld>
  <p:clrMapOvr>
    <a:masterClrMapping/>
  </p:clrMapOvr>
  <mc:AlternateContent xmlns:mc="http://schemas.openxmlformats.org/markup-compatibility/2006" xmlns:p14="http://schemas.microsoft.com/office/powerpoint/2010/main">
    <mc:Choice Requires="p14">
      <p:transition spd="slow" p14:dur="2000" advClick="0" advTm="78336"/>
    </mc:Choice>
    <mc:Fallback xmlns="">
      <p:transition spd="slow" advClick="0" advTm="7833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2043953" y="670574"/>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Skills in Sounds-Write</a:t>
            </a:r>
          </a:p>
        </p:txBody>
      </p:sp>
      <p:sp>
        <p:nvSpPr>
          <p:cNvPr id="4" name="TextBox 3">
            <a:extLst>
              <a:ext uri="{FF2B5EF4-FFF2-40B4-BE49-F238E27FC236}">
                <a16:creationId xmlns:a16="http://schemas.microsoft.com/office/drawing/2014/main" id="{96BF44BF-262D-A911-8BF8-18B9E00C0103}"/>
              </a:ext>
            </a:extLst>
          </p:cNvPr>
          <p:cNvSpPr txBox="1"/>
          <p:nvPr/>
        </p:nvSpPr>
        <p:spPr>
          <a:xfrm>
            <a:off x="1075764" y="1946178"/>
            <a:ext cx="9861177" cy="4180632"/>
          </a:xfrm>
          <a:prstGeom prst="rect">
            <a:avLst/>
          </a:prstGeom>
          <a:noFill/>
        </p:spPr>
        <p:txBody>
          <a:bodyPr wrap="square">
            <a:spAutoFit/>
          </a:bodyPr>
          <a:lstStyle/>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r>
              <a:rPr lang="en-US" sz="3200" dirty="0">
                <a:latin typeface="Calibri" charset="0"/>
              </a:rPr>
              <a:t>The following </a:t>
            </a:r>
            <a:r>
              <a:rPr lang="en-US" sz="3200" b="1" dirty="0">
                <a:latin typeface="Calibri" charset="0"/>
              </a:rPr>
              <a:t>skills</a:t>
            </a:r>
            <a:r>
              <a:rPr lang="en-US" sz="3200" dirty="0">
                <a:latin typeface="Calibri" charset="0"/>
              </a:rPr>
              <a:t> need to be practiced and perfected to become a fluent reader:</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Blending</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Segmenting</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Phoneme manipulation</a:t>
            </a:r>
          </a:p>
          <a:p>
            <a:pPr marR="0" lvl="0" algn="l" defTabSz="457200" rtl="0" eaLnBrk="1" fontAlgn="auto" latinLnBrk="0" hangingPunct="1">
              <a:lnSpc>
                <a:spcPct val="100000"/>
              </a:lnSpc>
              <a:spcBef>
                <a:spcPts val="1000"/>
              </a:spcBef>
              <a:spcAft>
                <a:spcPts val="0"/>
              </a:spcAft>
              <a:buClr>
                <a:srgbClr val="009FA0"/>
              </a:buClr>
              <a:buSzPct val="80000"/>
              <a:tabLst/>
              <a:defRPr/>
            </a:pPr>
            <a:endParaRPr lang="en-US" sz="3200" dirty="0">
              <a:latin typeface="Calibri" charset="0"/>
            </a:endParaRPr>
          </a:p>
          <a:p>
            <a:pPr marR="0" lvl="0" algn="l" defTabSz="457200" rtl="0" eaLnBrk="1" fontAlgn="auto" latinLnBrk="0" hangingPunct="1">
              <a:lnSpc>
                <a:spcPct val="100000"/>
              </a:lnSpc>
              <a:spcBef>
                <a:spcPts val="1000"/>
              </a:spcBef>
              <a:spcAft>
                <a:spcPts val="0"/>
              </a:spcAft>
              <a:buClr>
                <a:srgbClr val="009FA0"/>
              </a:buClr>
              <a:buSzPct val="80000"/>
              <a:tabLst/>
              <a:defRPr/>
            </a:pPr>
            <a:endParaRPr lang="en-US" sz="3200" dirty="0">
              <a:latin typeface="Calibri" charset="0"/>
            </a:endParaRPr>
          </a:p>
        </p:txBody>
      </p:sp>
    </p:spTree>
    <p:extLst>
      <p:ext uri="{BB962C8B-B14F-4D97-AF65-F5344CB8AC3E}">
        <p14:creationId xmlns:p14="http://schemas.microsoft.com/office/powerpoint/2010/main" val="1604753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2079812" y="1181562"/>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Concepts in Sounds-Write</a:t>
            </a:r>
          </a:p>
        </p:txBody>
      </p:sp>
      <p:sp>
        <p:nvSpPr>
          <p:cNvPr id="4" name="TextBox 3">
            <a:extLst>
              <a:ext uri="{FF2B5EF4-FFF2-40B4-BE49-F238E27FC236}">
                <a16:creationId xmlns:a16="http://schemas.microsoft.com/office/drawing/2014/main" id="{0816B23D-7E09-ACA1-661F-0A38F8E5AEB7}"/>
              </a:ext>
            </a:extLst>
          </p:cNvPr>
          <p:cNvSpPr txBox="1"/>
          <p:nvPr/>
        </p:nvSpPr>
        <p:spPr>
          <a:xfrm>
            <a:off x="932329" y="2197224"/>
            <a:ext cx="9574306" cy="3610860"/>
          </a:xfrm>
          <a:prstGeom prst="rect">
            <a:avLst/>
          </a:prstGeom>
          <a:noFill/>
        </p:spPr>
        <p:txBody>
          <a:bodyPr wrap="square">
            <a:spAutoFit/>
          </a:bodyPr>
          <a:lstStyle/>
          <a:p>
            <a:pPr>
              <a:lnSpc>
                <a:spcPct val="90000"/>
              </a:lnSpc>
              <a:buFontTx/>
              <a:buNone/>
            </a:pPr>
            <a:r>
              <a:rPr lang="en-GB" sz="3200" dirty="0">
                <a:latin typeface="Calibri" charset="0"/>
              </a:rPr>
              <a:t>To become fluent readers and spellers children need to know: </a:t>
            </a:r>
          </a:p>
          <a:p>
            <a:pPr>
              <a:lnSpc>
                <a:spcPct val="70000"/>
              </a:lnSpc>
              <a:buFontTx/>
              <a:buNone/>
            </a:pPr>
            <a:endParaRPr lang="en-GB" sz="3200" dirty="0">
              <a:latin typeface="Calibri" charset="0"/>
            </a:endParaRPr>
          </a:p>
          <a:p>
            <a:pPr lvl="1">
              <a:lnSpc>
                <a:spcPct val="90000"/>
              </a:lnSpc>
              <a:buFontTx/>
              <a:buNone/>
            </a:pPr>
            <a:r>
              <a:rPr lang="en-GB" sz="3200" dirty="0">
                <a:latin typeface="Calibri" charset="0"/>
              </a:rPr>
              <a:t>1: </a:t>
            </a:r>
            <a:r>
              <a:rPr lang="en-GB" sz="3200" b="1" dirty="0">
                <a:latin typeface="Calibri" charset="0"/>
              </a:rPr>
              <a:t>Letters</a:t>
            </a:r>
            <a:r>
              <a:rPr lang="en-GB" sz="3200" dirty="0">
                <a:latin typeface="Calibri" charset="0"/>
              </a:rPr>
              <a:t> are used to </a:t>
            </a:r>
            <a:r>
              <a:rPr lang="en-GB" sz="3200" b="1" dirty="0">
                <a:latin typeface="Calibri" charset="0"/>
              </a:rPr>
              <a:t>spell individual sounds </a:t>
            </a:r>
            <a:r>
              <a:rPr lang="en-GB" sz="3200" dirty="0">
                <a:latin typeface="Calibri" charset="0"/>
              </a:rPr>
              <a:t>(one at a time, from left to right across the page).</a:t>
            </a:r>
          </a:p>
          <a:p>
            <a:pPr lvl="1">
              <a:lnSpc>
                <a:spcPct val="70000"/>
              </a:lnSpc>
              <a:buFontTx/>
              <a:buNone/>
            </a:pPr>
            <a:endParaRPr lang="en-GB" sz="3200" dirty="0">
              <a:latin typeface="Calibri" charset="0"/>
            </a:endParaRPr>
          </a:p>
          <a:p>
            <a:pPr lvl="1">
              <a:lnSpc>
                <a:spcPct val="70000"/>
              </a:lnSpc>
              <a:buFontTx/>
              <a:buNone/>
            </a:pPr>
            <a:r>
              <a:rPr lang="en-GB" sz="3200" dirty="0">
                <a:latin typeface="Calibri" charset="0"/>
              </a:rPr>
              <a:t>2: </a:t>
            </a:r>
            <a:r>
              <a:rPr lang="en-GB" sz="3200" b="1" dirty="0">
                <a:latin typeface="Calibri" charset="0"/>
              </a:rPr>
              <a:t>Each sound </a:t>
            </a:r>
            <a:r>
              <a:rPr lang="en-GB" sz="3200" dirty="0">
                <a:latin typeface="Calibri" charset="0"/>
              </a:rPr>
              <a:t>may be spelled by </a:t>
            </a:r>
            <a:r>
              <a:rPr lang="en-GB" sz="3200" b="1" dirty="0">
                <a:latin typeface="Calibri" charset="0"/>
              </a:rPr>
              <a:t>one to four letters</a:t>
            </a:r>
            <a:r>
              <a:rPr lang="en-GB" sz="3200" dirty="0">
                <a:latin typeface="Calibri" charset="0"/>
              </a:rPr>
              <a:t>.</a:t>
            </a:r>
          </a:p>
          <a:p>
            <a:pPr lvl="1">
              <a:lnSpc>
                <a:spcPct val="70000"/>
              </a:lnSpc>
              <a:buFontTx/>
              <a:buNone/>
            </a:pPr>
            <a:endParaRPr lang="en-GB" sz="3200" dirty="0">
              <a:latin typeface="Calibri" charset="0"/>
            </a:endParaRPr>
          </a:p>
          <a:p>
            <a:pPr lvl="1" algn="ctr">
              <a:lnSpc>
                <a:spcPct val="70000"/>
              </a:lnSpc>
              <a:buFontTx/>
              <a:buNone/>
            </a:pPr>
            <a:r>
              <a:rPr lang="en-GB" sz="3200" dirty="0">
                <a:latin typeface="Calibri" charset="0"/>
              </a:rPr>
              <a:t>cat ship night weight</a:t>
            </a:r>
          </a:p>
        </p:txBody>
      </p:sp>
    </p:spTree>
    <p:extLst>
      <p:ext uri="{BB962C8B-B14F-4D97-AF65-F5344CB8AC3E}">
        <p14:creationId xmlns:p14="http://schemas.microsoft.com/office/powerpoint/2010/main" val="199370860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2079812" y="1181562"/>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Concepts in Sounds-Write</a:t>
            </a:r>
          </a:p>
        </p:txBody>
      </p:sp>
      <p:sp>
        <p:nvSpPr>
          <p:cNvPr id="4" name="TextBox 3">
            <a:extLst>
              <a:ext uri="{FF2B5EF4-FFF2-40B4-BE49-F238E27FC236}">
                <a16:creationId xmlns:a16="http://schemas.microsoft.com/office/drawing/2014/main" id="{D9383FAD-1BAA-8F3F-2E74-6733B457EBA7}"/>
              </a:ext>
            </a:extLst>
          </p:cNvPr>
          <p:cNvSpPr txBox="1"/>
          <p:nvPr/>
        </p:nvSpPr>
        <p:spPr>
          <a:xfrm>
            <a:off x="1174376" y="2492297"/>
            <a:ext cx="9574305" cy="3758593"/>
          </a:xfrm>
          <a:prstGeom prst="rect">
            <a:avLst/>
          </a:prstGeom>
          <a:noFill/>
        </p:spPr>
        <p:txBody>
          <a:bodyPr wrap="square">
            <a:spAutoFit/>
          </a:bodyPr>
          <a:lstStyle/>
          <a:p>
            <a:pPr>
              <a:lnSpc>
                <a:spcPct val="90000"/>
              </a:lnSpc>
              <a:buFontTx/>
              <a:buNone/>
            </a:pPr>
            <a:r>
              <a:rPr lang="en-GB" sz="3200" dirty="0">
                <a:latin typeface="Calibri" charset="0"/>
              </a:rPr>
              <a:t>To become fluent readers and spellers children need to know: </a:t>
            </a:r>
          </a:p>
          <a:p>
            <a:pPr lvl="1">
              <a:lnSpc>
                <a:spcPct val="70000"/>
              </a:lnSpc>
              <a:buFontTx/>
              <a:buNone/>
            </a:pPr>
            <a:endParaRPr lang="en-GB" sz="3200" dirty="0">
              <a:latin typeface="Calibri" charset="0"/>
            </a:endParaRPr>
          </a:p>
          <a:p>
            <a:pPr lvl="1">
              <a:lnSpc>
                <a:spcPct val="70000"/>
              </a:lnSpc>
              <a:buFontTx/>
              <a:buNone/>
            </a:pPr>
            <a:r>
              <a:rPr lang="en-GB" sz="3200" dirty="0">
                <a:latin typeface="Calibri" charset="0"/>
              </a:rPr>
              <a:t>3: </a:t>
            </a:r>
            <a:r>
              <a:rPr lang="en-GB" sz="3200" b="1" dirty="0">
                <a:latin typeface="Calibri" charset="0"/>
              </a:rPr>
              <a:t>Sounds</a:t>
            </a:r>
            <a:r>
              <a:rPr lang="en-GB" sz="3200" dirty="0">
                <a:latin typeface="Calibri" charset="0"/>
              </a:rPr>
              <a:t> </a:t>
            </a:r>
            <a:r>
              <a:rPr lang="en-GB" sz="3200" b="1" dirty="0">
                <a:latin typeface="Calibri" charset="0"/>
              </a:rPr>
              <a:t>may be written in more than one way</a:t>
            </a:r>
            <a:r>
              <a:rPr lang="en-GB" sz="3200" dirty="0">
                <a:latin typeface="Calibri" charset="0"/>
              </a:rPr>
              <a:t>:</a:t>
            </a:r>
          </a:p>
          <a:p>
            <a:pPr lvl="1" algn="ctr">
              <a:lnSpc>
                <a:spcPct val="70000"/>
              </a:lnSpc>
              <a:buFontTx/>
              <a:buNone/>
            </a:pPr>
            <a:r>
              <a:rPr lang="en-GB" sz="3200" dirty="0">
                <a:latin typeface="Calibri" charset="0"/>
              </a:rPr>
              <a:t> play, rain, great, gate</a:t>
            </a:r>
          </a:p>
          <a:p>
            <a:pPr lvl="1">
              <a:lnSpc>
                <a:spcPct val="70000"/>
              </a:lnSpc>
              <a:buFontTx/>
              <a:buNone/>
            </a:pPr>
            <a:endParaRPr lang="en-GB" sz="3200" dirty="0">
              <a:latin typeface="Calibri" charset="0"/>
            </a:endParaRPr>
          </a:p>
          <a:p>
            <a:pPr lvl="1">
              <a:lnSpc>
                <a:spcPct val="70000"/>
              </a:lnSpc>
              <a:buFontTx/>
              <a:buNone/>
            </a:pPr>
            <a:r>
              <a:rPr lang="en-GB" sz="3200" dirty="0">
                <a:latin typeface="Calibri" charset="0"/>
              </a:rPr>
              <a:t>4: </a:t>
            </a:r>
            <a:r>
              <a:rPr lang="en-GB" sz="3200" b="1" dirty="0">
                <a:latin typeface="Calibri" charset="0"/>
              </a:rPr>
              <a:t>Many spellings </a:t>
            </a:r>
            <a:r>
              <a:rPr lang="en-GB" sz="3200" dirty="0">
                <a:latin typeface="Calibri" charset="0"/>
              </a:rPr>
              <a:t>represent </a:t>
            </a:r>
            <a:r>
              <a:rPr lang="en-GB" sz="3200" b="1" dirty="0">
                <a:latin typeface="Calibri" charset="0"/>
              </a:rPr>
              <a:t>more than one sound.</a:t>
            </a:r>
          </a:p>
          <a:p>
            <a:pPr lvl="1">
              <a:lnSpc>
                <a:spcPct val="70000"/>
              </a:lnSpc>
              <a:buFontTx/>
              <a:buNone/>
            </a:pPr>
            <a:endParaRPr lang="en-GB" sz="3200" dirty="0">
              <a:latin typeface="Calibri" charset="0"/>
            </a:endParaRPr>
          </a:p>
          <a:p>
            <a:pPr lvl="1" algn="ctr">
              <a:lnSpc>
                <a:spcPct val="70000"/>
              </a:lnSpc>
              <a:buFontTx/>
              <a:buNone/>
            </a:pPr>
            <a:r>
              <a:rPr lang="en-GB" sz="3200" dirty="0">
                <a:latin typeface="Calibri" charset="0"/>
              </a:rPr>
              <a:t>the spelling &lt; </a:t>
            </a:r>
            <a:r>
              <a:rPr lang="en-GB" sz="3200" dirty="0" err="1">
                <a:latin typeface="Calibri" charset="0"/>
              </a:rPr>
              <a:t>ea</a:t>
            </a:r>
            <a:r>
              <a:rPr lang="en-GB" sz="3200" dirty="0">
                <a:latin typeface="Calibri" charset="0"/>
              </a:rPr>
              <a:t> &gt; can represent the sounds: </a:t>
            </a:r>
          </a:p>
          <a:p>
            <a:pPr lvl="1" algn="ctr">
              <a:lnSpc>
                <a:spcPct val="70000"/>
              </a:lnSpc>
              <a:buFontTx/>
              <a:buNone/>
            </a:pPr>
            <a:r>
              <a:rPr lang="en-GB" sz="3200" dirty="0">
                <a:latin typeface="Calibri" charset="0"/>
              </a:rPr>
              <a:t>seat, head, break</a:t>
            </a:r>
          </a:p>
        </p:txBody>
      </p:sp>
    </p:spTree>
    <p:extLst>
      <p:ext uri="{BB962C8B-B14F-4D97-AF65-F5344CB8AC3E}">
        <p14:creationId xmlns:p14="http://schemas.microsoft.com/office/powerpoint/2010/main" val="256637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285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2079812" y="1181562"/>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What is Sounds-Write</a:t>
            </a:r>
          </a:p>
        </p:txBody>
      </p:sp>
      <p:sp>
        <p:nvSpPr>
          <p:cNvPr id="9" name="TextBox 8">
            <a:extLst>
              <a:ext uri="{FF2B5EF4-FFF2-40B4-BE49-F238E27FC236}">
                <a16:creationId xmlns:a16="http://schemas.microsoft.com/office/drawing/2014/main" id="{BF5BB462-21B6-7ECA-7CBA-6D98C6F2469A}"/>
              </a:ext>
            </a:extLst>
          </p:cNvPr>
          <p:cNvSpPr txBox="1"/>
          <p:nvPr/>
        </p:nvSpPr>
        <p:spPr>
          <a:xfrm>
            <a:off x="1053548" y="2469731"/>
            <a:ext cx="9919252" cy="954107"/>
          </a:xfrm>
          <a:prstGeom prst="rect">
            <a:avLst/>
          </a:prstGeom>
          <a:noFill/>
        </p:spPr>
        <p:txBody>
          <a:bodyPr wrap="square">
            <a:spAutoFit/>
          </a:bodyPr>
          <a:lstStyle/>
          <a:p>
            <a:pPr marL="285750" indent="-285750">
              <a:buFont typeface="Arial" panose="020B0604020202020204" pitchFamily="34" charset="0"/>
              <a:buChar char="•"/>
            </a:pPr>
            <a:r>
              <a:rPr lang="en-AU" sz="2800" dirty="0"/>
              <a:t>Linguistic Phonics Program – Starts from the </a:t>
            </a:r>
            <a:r>
              <a:rPr lang="en-AU" sz="2800" b="1" dirty="0"/>
              <a:t>sounds</a:t>
            </a:r>
            <a:r>
              <a:rPr lang="en-AU" sz="2800" dirty="0"/>
              <a:t> of English and matches them </a:t>
            </a:r>
            <a:r>
              <a:rPr lang="en-AU" sz="2800" b="1" dirty="0"/>
              <a:t>to</a:t>
            </a:r>
            <a:r>
              <a:rPr lang="en-AU" sz="2800" dirty="0"/>
              <a:t> the </a:t>
            </a:r>
            <a:r>
              <a:rPr lang="en-AU" sz="2800" b="1" dirty="0"/>
              <a:t>spellings</a:t>
            </a:r>
          </a:p>
        </p:txBody>
      </p:sp>
      <p:pic>
        <p:nvPicPr>
          <p:cNvPr id="2050" name="Picture 2">
            <a:extLst>
              <a:ext uri="{FF2B5EF4-FFF2-40B4-BE49-F238E27FC236}">
                <a16:creationId xmlns:a16="http://schemas.microsoft.com/office/drawing/2014/main" id="{E98DFF57-881D-CFF9-2AE7-F3E7F0741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177" y="3434163"/>
            <a:ext cx="1337761" cy="345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417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2034988" y="876762"/>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What is Sounds-Write</a:t>
            </a:r>
          </a:p>
        </p:txBody>
      </p:sp>
      <p:sp>
        <p:nvSpPr>
          <p:cNvPr id="9" name="TextBox 8">
            <a:extLst>
              <a:ext uri="{FF2B5EF4-FFF2-40B4-BE49-F238E27FC236}">
                <a16:creationId xmlns:a16="http://schemas.microsoft.com/office/drawing/2014/main" id="{BF5BB462-21B6-7ECA-7CBA-6D98C6F2469A}"/>
              </a:ext>
            </a:extLst>
          </p:cNvPr>
          <p:cNvSpPr txBox="1"/>
          <p:nvPr/>
        </p:nvSpPr>
        <p:spPr>
          <a:xfrm>
            <a:off x="778136" y="1892425"/>
            <a:ext cx="10397266" cy="6832640"/>
          </a:xfrm>
          <a:prstGeom prst="rect">
            <a:avLst/>
          </a:prstGeom>
          <a:noFill/>
        </p:spPr>
        <p:txBody>
          <a:bodyPr wrap="square">
            <a:spAutoFit/>
          </a:bodyPr>
          <a:lstStyle/>
          <a:p>
            <a:pPr marL="285750" indent="-285750">
              <a:buFont typeface="Arial" panose="020B0604020202020204" pitchFamily="34" charset="0"/>
              <a:buChar char="•"/>
            </a:pPr>
            <a:r>
              <a:rPr lang="en-AU" sz="2000" b="1" dirty="0"/>
              <a:t>Reading and Spelling </a:t>
            </a:r>
            <a:r>
              <a:rPr lang="en-AU" sz="2000" dirty="0"/>
              <a:t>Program – For whole class teaching from Reception to Year 6 and for 1:1 and small group teaching</a:t>
            </a:r>
          </a:p>
          <a:p>
            <a:endParaRPr lang="en-AU" sz="800" dirty="0"/>
          </a:p>
          <a:p>
            <a:pPr marL="285750" indent="-285750">
              <a:buFont typeface="Arial" panose="020B0604020202020204" pitchFamily="34" charset="0"/>
              <a:buChar char="•"/>
            </a:pPr>
            <a:r>
              <a:rPr lang="en-AU" sz="2000" dirty="0"/>
              <a:t>Evidence Based Program – </a:t>
            </a:r>
            <a:r>
              <a:rPr lang="en-AU" sz="2000" b="1" dirty="0"/>
              <a:t>Based on research </a:t>
            </a:r>
            <a:r>
              <a:rPr lang="en-AU" sz="2000" dirty="0"/>
              <a:t>into how students best learn to read and spell</a:t>
            </a:r>
          </a:p>
          <a:p>
            <a:endParaRPr lang="en-AU" sz="800" dirty="0"/>
          </a:p>
          <a:p>
            <a:pPr marL="285750" indent="-285750">
              <a:buFont typeface="Arial" panose="020B0604020202020204" pitchFamily="34" charset="0"/>
              <a:buChar char="•"/>
            </a:pPr>
            <a:r>
              <a:rPr lang="en-AU" sz="2000" b="1" dirty="0"/>
              <a:t>Directly teaches </a:t>
            </a:r>
            <a:r>
              <a:rPr lang="en-AU" sz="2000" dirty="0"/>
              <a:t>the skills, concepts and knowledge students need </a:t>
            </a:r>
          </a:p>
          <a:p>
            <a:endParaRPr lang="en-AU" sz="800" dirty="0"/>
          </a:p>
          <a:p>
            <a:pPr marL="285750" indent="-285750">
              <a:buFont typeface="Arial" panose="020B0604020202020204" pitchFamily="34" charset="0"/>
              <a:buChar char="•"/>
            </a:pPr>
            <a:r>
              <a:rPr lang="en-AU" sz="2000" dirty="0"/>
              <a:t>Moves from </a:t>
            </a:r>
            <a:r>
              <a:rPr lang="en-AU" sz="2000" b="1" dirty="0"/>
              <a:t>simple to complex</a:t>
            </a:r>
          </a:p>
          <a:p>
            <a:endParaRPr lang="en-AU" sz="800" b="1" dirty="0"/>
          </a:p>
          <a:p>
            <a:pPr marL="285750" indent="-285750">
              <a:buFont typeface="Arial" panose="020B0604020202020204" pitchFamily="34" charset="0"/>
              <a:buChar char="•"/>
            </a:pPr>
            <a:r>
              <a:rPr lang="en-AU" sz="2000" dirty="0"/>
              <a:t>Start with </a:t>
            </a:r>
            <a:r>
              <a:rPr lang="en-AU" sz="2000" b="1" dirty="0"/>
              <a:t>sounds, not letter names</a:t>
            </a:r>
          </a:p>
          <a:p>
            <a:endParaRPr lang="en-AU" sz="800" b="1" dirty="0"/>
          </a:p>
          <a:p>
            <a:pPr marL="285750" indent="-285750">
              <a:buFont typeface="Arial" panose="020B0604020202020204" pitchFamily="34" charset="0"/>
              <a:buChar char="•"/>
            </a:pPr>
            <a:r>
              <a:rPr lang="en-AU" sz="2000" dirty="0"/>
              <a:t>Teaches sounds within the </a:t>
            </a:r>
            <a:r>
              <a:rPr lang="en-AU" sz="2000" b="1" dirty="0"/>
              <a:t>context of words</a:t>
            </a:r>
          </a:p>
          <a:p>
            <a:endParaRPr lang="en-AU" sz="800" b="1" dirty="0"/>
          </a:p>
          <a:p>
            <a:pPr marL="285750" indent="-285750">
              <a:buFont typeface="Arial" panose="020B0604020202020204" pitchFamily="34" charset="0"/>
              <a:buChar char="•"/>
            </a:pPr>
            <a:r>
              <a:rPr lang="en-AU" sz="2000" b="1" dirty="0"/>
              <a:t>Multisensory</a:t>
            </a:r>
          </a:p>
          <a:p>
            <a:pPr marL="285750" indent="-285750">
              <a:buFont typeface="Arial" panose="020B0604020202020204" pitchFamily="34" charset="0"/>
              <a:buChar char="•"/>
            </a:pPr>
            <a:r>
              <a:rPr lang="en-AU" sz="2000" b="1" dirty="0"/>
              <a:t>Scope to support and challenge students</a:t>
            </a:r>
          </a:p>
          <a:p>
            <a:endParaRPr lang="en-AU" sz="800" dirty="0"/>
          </a:p>
          <a:p>
            <a:pPr marL="285750" indent="-285750">
              <a:buFont typeface="Arial" panose="020B0604020202020204" pitchFamily="34" charset="0"/>
              <a:buChar char="•"/>
            </a:pPr>
            <a:r>
              <a:rPr lang="en-AU" sz="2000" b="1" dirty="0"/>
              <a:t>Students enjoy it!</a:t>
            </a:r>
          </a:p>
          <a:p>
            <a:pPr marL="285750" indent="-285750">
              <a:buFont typeface="Arial" panose="020B0604020202020204" pitchFamily="34" charset="0"/>
              <a:buChar char="•"/>
            </a:pPr>
            <a:endParaRPr lang="en-AU" sz="2000" b="1" dirty="0"/>
          </a:p>
          <a:p>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08105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1192306" y="1181562"/>
            <a:ext cx="9816353"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Pronunciation in Sounds-Write</a:t>
            </a:r>
          </a:p>
        </p:txBody>
      </p:sp>
      <p:sp>
        <p:nvSpPr>
          <p:cNvPr id="10" name="TextBox 9">
            <a:extLst>
              <a:ext uri="{FF2B5EF4-FFF2-40B4-BE49-F238E27FC236}">
                <a16:creationId xmlns:a16="http://schemas.microsoft.com/office/drawing/2014/main" id="{FFE1B694-8A56-66EC-E398-619D978C94D6}"/>
              </a:ext>
            </a:extLst>
          </p:cNvPr>
          <p:cNvSpPr txBox="1"/>
          <p:nvPr/>
        </p:nvSpPr>
        <p:spPr>
          <a:xfrm>
            <a:off x="822065" y="2340595"/>
            <a:ext cx="10392782" cy="523220"/>
          </a:xfrm>
          <a:prstGeom prst="rect">
            <a:avLst/>
          </a:prstGeom>
          <a:noFill/>
        </p:spPr>
        <p:txBody>
          <a:bodyPr wrap="square" rtlCol="0">
            <a:spAutoFit/>
          </a:bodyPr>
          <a:lstStyle/>
          <a:p>
            <a:pPr marL="285750" indent="-285750">
              <a:buFont typeface="Arial" panose="020B0604020202020204" pitchFamily="34" charset="0"/>
              <a:buChar char="•"/>
            </a:pPr>
            <a:r>
              <a:rPr lang="en-AU" sz="2800" dirty="0"/>
              <a:t>Focuses on </a:t>
            </a:r>
            <a:r>
              <a:rPr lang="en-AU" sz="2800" b="1" dirty="0"/>
              <a:t>precise pronunciation </a:t>
            </a:r>
            <a:r>
              <a:rPr lang="en-AU" sz="2800" dirty="0"/>
              <a:t>of sounds of the English language</a:t>
            </a:r>
          </a:p>
        </p:txBody>
      </p:sp>
      <p:sp>
        <p:nvSpPr>
          <p:cNvPr id="11" name="Content Placeholder 2">
            <a:extLst>
              <a:ext uri="{FF2B5EF4-FFF2-40B4-BE49-F238E27FC236}">
                <a16:creationId xmlns:a16="http://schemas.microsoft.com/office/drawing/2014/main" id="{6DEE461E-FD57-35F0-89D8-4310949E3B95}"/>
              </a:ext>
            </a:extLst>
          </p:cNvPr>
          <p:cNvSpPr txBox="1">
            <a:spLocks/>
          </p:cNvSpPr>
          <p:nvPr/>
        </p:nvSpPr>
        <p:spPr>
          <a:xfrm>
            <a:off x="3751728" y="3077595"/>
            <a:ext cx="7618207" cy="28820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tab pos="6667500" algn="l"/>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hlinkClick r:id="rId2"/>
              </a:rPr>
              <a:t>https://www.youtube.com/embed/a8ZMfYjdN-s</a:t>
            </a: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12" name="Content Placeholder 2" descr="Graphical user interface, website&#10;&#10;Description automatically generated">
            <a:extLst>
              <a:ext uri="{FF2B5EF4-FFF2-40B4-BE49-F238E27FC236}">
                <a16:creationId xmlns:a16="http://schemas.microsoft.com/office/drawing/2014/main" id="{227D13F5-73C8-5170-0166-44CDDC2CCC7A}"/>
              </a:ext>
            </a:extLst>
          </p:cNvPr>
          <p:cNvPicPr>
            <a:picLocks noChangeAspect="1"/>
          </p:cNvPicPr>
          <p:nvPr/>
        </p:nvPicPr>
        <p:blipFill rotWithShape="1">
          <a:blip r:embed="rId3"/>
          <a:srcRect l="19079" t="30140" r="12809" b="25853"/>
          <a:stretch/>
        </p:blipFill>
        <p:spPr>
          <a:xfrm>
            <a:off x="3411969" y="3591961"/>
            <a:ext cx="6105712" cy="2676945"/>
          </a:xfrm>
          <a:prstGeom prst="rect">
            <a:avLst/>
          </a:prstGeom>
          <a:ln w="44450">
            <a:noFill/>
          </a:ln>
        </p:spPr>
      </p:pic>
    </p:spTree>
    <p:extLst>
      <p:ext uri="{BB962C8B-B14F-4D97-AF65-F5344CB8AC3E}">
        <p14:creationId xmlns:p14="http://schemas.microsoft.com/office/powerpoint/2010/main" val="30094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1192306" y="1181562"/>
            <a:ext cx="9816353"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Sounds-Write in Action!</a:t>
            </a:r>
          </a:p>
        </p:txBody>
      </p:sp>
      <p:pic>
        <p:nvPicPr>
          <p:cNvPr id="4" name="Picture 3">
            <a:extLst>
              <a:ext uri="{FF2B5EF4-FFF2-40B4-BE49-F238E27FC236}">
                <a16:creationId xmlns:a16="http://schemas.microsoft.com/office/drawing/2014/main" id="{187D68BE-E0D4-1ABE-A36C-A937B297C1C1}"/>
              </a:ext>
            </a:extLst>
          </p:cNvPr>
          <p:cNvPicPr>
            <a:picLocks noChangeAspect="1"/>
          </p:cNvPicPr>
          <p:nvPr/>
        </p:nvPicPr>
        <p:blipFill>
          <a:blip r:embed="rId2"/>
          <a:stretch>
            <a:fillRect/>
          </a:stretch>
        </p:blipFill>
        <p:spPr>
          <a:xfrm>
            <a:off x="1523567" y="2393373"/>
            <a:ext cx="3762375" cy="2819400"/>
          </a:xfrm>
          <a:prstGeom prst="rect">
            <a:avLst/>
          </a:prstGeom>
        </p:spPr>
      </p:pic>
      <p:pic>
        <p:nvPicPr>
          <p:cNvPr id="6" name="Picture 5">
            <a:extLst>
              <a:ext uri="{FF2B5EF4-FFF2-40B4-BE49-F238E27FC236}">
                <a16:creationId xmlns:a16="http://schemas.microsoft.com/office/drawing/2014/main" id="{384DE931-7D5F-C808-DFE2-676CF7FE12BF}"/>
              </a:ext>
            </a:extLst>
          </p:cNvPr>
          <p:cNvPicPr>
            <a:picLocks noChangeAspect="1"/>
          </p:cNvPicPr>
          <p:nvPr/>
        </p:nvPicPr>
        <p:blipFill>
          <a:blip r:embed="rId3"/>
          <a:stretch>
            <a:fillRect/>
          </a:stretch>
        </p:blipFill>
        <p:spPr>
          <a:xfrm>
            <a:off x="5756562" y="2393373"/>
            <a:ext cx="4833697" cy="2718954"/>
          </a:xfrm>
          <a:prstGeom prst="rect">
            <a:avLst/>
          </a:prstGeom>
        </p:spPr>
      </p:pic>
    </p:spTree>
    <p:extLst>
      <p:ext uri="{BB962C8B-B14F-4D97-AF65-F5344CB8AC3E}">
        <p14:creationId xmlns:p14="http://schemas.microsoft.com/office/powerpoint/2010/main" val="60165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93993" y="595052"/>
            <a:ext cx="11609294"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 Code Knowledge in Sounds-Write</a:t>
            </a:r>
          </a:p>
        </p:txBody>
      </p:sp>
      <p:pic>
        <p:nvPicPr>
          <p:cNvPr id="10" name="Picture 9">
            <a:extLst>
              <a:ext uri="{FF2B5EF4-FFF2-40B4-BE49-F238E27FC236}">
                <a16:creationId xmlns:a16="http://schemas.microsoft.com/office/drawing/2014/main" id="{0EA98851-B110-2E99-8C40-89F1A6BD16FE}"/>
              </a:ext>
            </a:extLst>
          </p:cNvPr>
          <p:cNvPicPr>
            <a:picLocks noChangeAspect="1"/>
          </p:cNvPicPr>
          <p:nvPr/>
        </p:nvPicPr>
        <p:blipFill>
          <a:blip r:embed="rId2"/>
          <a:stretch>
            <a:fillRect/>
          </a:stretch>
        </p:blipFill>
        <p:spPr>
          <a:xfrm>
            <a:off x="3186979" y="2472375"/>
            <a:ext cx="4917116" cy="4026400"/>
          </a:xfrm>
          <a:prstGeom prst="rect">
            <a:avLst/>
          </a:prstGeom>
        </p:spPr>
      </p:pic>
      <p:sp>
        <p:nvSpPr>
          <p:cNvPr id="12" name="TextBox 11">
            <a:extLst>
              <a:ext uri="{FF2B5EF4-FFF2-40B4-BE49-F238E27FC236}">
                <a16:creationId xmlns:a16="http://schemas.microsoft.com/office/drawing/2014/main" id="{55B2FB0C-337C-8785-BF78-7380F6A54D14}"/>
              </a:ext>
            </a:extLst>
          </p:cNvPr>
          <p:cNvSpPr txBox="1"/>
          <p:nvPr/>
        </p:nvSpPr>
        <p:spPr>
          <a:xfrm>
            <a:off x="1089348" y="1395157"/>
            <a:ext cx="10528911" cy="1077218"/>
          </a:xfrm>
          <a:prstGeom prst="rect">
            <a:avLst/>
          </a:prstGeom>
          <a:noFill/>
        </p:spPr>
        <p:txBody>
          <a:bodyPr wrap="square">
            <a:spAutoFit/>
          </a:bodyPr>
          <a:lstStyle/>
          <a:p>
            <a:pPr>
              <a:spcBef>
                <a:spcPts val="1000"/>
              </a:spcBef>
              <a:buClr>
                <a:srgbClr val="009FA0"/>
              </a:buClr>
              <a:buSzPct val="80000"/>
              <a:defRPr/>
            </a:pPr>
            <a:r>
              <a:rPr lang="en-US" sz="3200" dirty="0">
                <a:latin typeface="Calibri" charset="0"/>
              </a:rPr>
              <a:t>Sounds-Write teaches code knowledge: how to spell the sounds in the language</a:t>
            </a:r>
          </a:p>
        </p:txBody>
      </p:sp>
    </p:spTree>
    <p:extLst>
      <p:ext uri="{BB962C8B-B14F-4D97-AF65-F5344CB8AC3E}">
        <p14:creationId xmlns:p14="http://schemas.microsoft.com/office/powerpoint/2010/main" val="95372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62753" y="598856"/>
            <a:ext cx="11609294"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 Code Knowledge in Sounds-Write</a:t>
            </a:r>
          </a:p>
        </p:txBody>
      </p:sp>
      <p:pic>
        <p:nvPicPr>
          <p:cNvPr id="5" name="Picture 4">
            <a:extLst>
              <a:ext uri="{FF2B5EF4-FFF2-40B4-BE49-F238E27FC236}">
                <a16:creationId xmlns:a16="http://schemas.microsoft.com/office/drawing/2014/main" id="{CC07B051-7082-60A6-2048-42DA608EFA5E}"/>
              </a:ext>
            </a:extLst>
          </p:cNvPr>
          <p:cNvPicPr>
            <a:picLocks noChangeAspect="1"/>
          </p:cNvPicPr>
          <p:nvPr/>
        </p:nvPicPr>
        <p:blipFill>
          <a:blip r:embed="rId3"/>
          <a:stretch>
            <a:fillRect/>
          </a:stretch>
        </p:blipFill>
        <p:spPr>
          <a:xfrm>
            <a:off x="840441" y="1536327"/>
            <a:ext cx="4400017" cy="3430121"/>
          </a:xfrm>
          <a:prstGeom prst="rect">
            <a:avLst/>
          </a:prstGeom>
        </p:spPr>
      </p:pic>
      <p:pic>
        <p:nvPicPr>
          <p:cNvPr id="10" name="Picture 9">
            <a:extLst>
              <a:ext uri="{FF2B5EF4-FFF2-40B4-BE49-F238E27FC236}">
                <a16:creationId xmlns:a16="http://schemas.microsoft.com/office/drawing/2014/main" id="{DF4429D7-8AE4-4031-D019-E939A531A6FA}"/>
              </a:ext>
            </a:extLst>
          </p:cNvPr>
          <p:cNvPicPr>
            <a:picLocks noChangeAspect="1"/>
          </p:cNvPicPr>
          <p:nvPr/>
        </p:nvPicPr>
        <p:blipFill>
          <a:blip r:embed="rId4"/>
          <a:stretch>
            <a:fillRect/>
          </a:stretch>
        </p:blipFill>
        <p:spPr>
          <a:xfrm>
            <a:off x="840440" y="4978785"/>
            <a:ext cx="4400017" cy="1606449"/>
          </a:xfrm>
          <a:prstGeom prst="rect">
            <a:avLst/>
          </a:prstGeom>
        </p:spPr>
      </p:pic>
      <p:pic>
        <p:nvPicPr>
          <p:cNvPr id="12" name="Picture 11">
            <a:extLst>
              <a:ext uri="{FF2B5EF4-FFF2-40B4-BE49-F238E27FC236}">
                <a16:creationId xmlns:a16="http://schemas.microsoft.com/office/drawing/2014/main" id="{0209B8C3-E5B6-E5F7-9417-189E31F4609A}"/>
              </a:ext>
            </a:extLst>
          </p:cNvPr>
          <p:cNvPicPr>
            <a:picLocks noChangeAspect="1"/>
          </p:cNvPicPr>
          <p:nvPr/>
        </p:nvPicPr>
        <p:blipFill>
          <a:blip r:embed="rId5"/>
          <a:stretch>
            <a:fillRect/>
          </a:stretch>
        </p:blipFill>
        <p:spPr>
          <a:xfrm>
            <a:off x="6018145" y="2084627"/>
            <a:ext cx="4731964" cy="4174517"/>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4A4AF65-6CA6-4354-B1B9-E663CA7A124C}"/>
                  </a:ext>
                </a:extLst>
              </p14:cNvPr>
              <p14:cNvContentPartPr/>
              <p14:nvPr/>
            </p14:nvContentPartPr>
            <p14:xfrm>
              <a:off x="3779313" y="2599216"/>
              <a:ext cx="345960" cy="99720"/>
            </p14:xfrm>
          </p:contentPart>
        </mc:Choice>
        <mc:Fallback xmlns="">
          <p:pic>
            <p:nvPicPr>
              <p:cNvPr id="6" name="Ink 5">
                <a:extLst>
                  <a:ext uri="{FF2B5EF4-FFF2-40B4-BE49-F238E27FC236}">
                    <a16:creationId xmlns:a16="http://schemas.microsoft.com/office/drawing/2014/main" id="{A4A4AF65-6CA6-4354-B1B9-E663CA7A124C}"/>
                  </a:ext>
                </a:extLst>
              </p:cNvPr>
              <p:cNvPicPr/>
              <p:nvPr/>
            </p:nvPicPr>
            <p:blipFill>
              <a:blip r:embed="rId7"/>
              <a:stretch>
                <a:fillRect/>
              </a:stretch>
            </p:blipFill>
            <p:spPr>
              <a:xfrm>
                <a:off x="3761673" y="2581216"/>
                <a:ext cx="381600" cy="135360"/>
              </a:xfrm>
              <a:prstGeom prst="rect">
                <a:avLst/>
              </a:prstGeom>
            </p:spPr>
          </p:pic>
        </mc:Fallback>
      </mc:AlternateContent>
    </p:spTree>
    <p:extLst>
      <p:ext uri="{BB962C8B-B14F-4D97-AF65-F5344CB8AC3E}">
        <p14:creationId xmlns:p14="http://schemas.microsoft.com/office/powerpoint/2010/main" val="1350716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83110-1E50-ED4D-D102-72A48E21D03C}"/>
              </a:ext>
            </a:extLst>
          </p:cNvPr>
          <p:cNvSpPr txBox="1"/>
          <p:nvPr/>
        </p:nvSpPr>
        <p:spPr>
          <a:xfrm>
            <a:off x="2079812" y="1181562"/>
            <a:ext cx="8328211" cy="1015663"/>
          </a:xfrm>
          <a:prstGeom prst="rect">
            <a:avLst/>
          </a:prstGeom>
          <a:noFill/>
        </p:spPr>
        <p:txBody>
          <a:bodyPr wrap="square" rtlCol="0">
            <a:spAutoFit/>
          </a:bodyPr>
          <a:lstStyle/>
          <a:p>
            <a:pPr algn="ctr"/>
            <a:r>
              <a:rPr lang="en-AU" sz="6000" b="1" dirty="0">
                <a:solidFill>
                  <a:schemeClr val="accent5"/>
                </a:solidFill>
                <a:latin typeface="+mj-lt"/>
                <a:ea typeface="+mj-ea"/>
                <a:cs typeface="+mj-cs"/>
              </a:rPr>
              <a:t>Decodable</a:t>
            </a:r>
            <a:r>
              <a:rPr lang="en-AU" sz="3600" dirty="0"/>
              <a:t> </a:t>
            </a:r>
            <a:r>
              <a:rPr lang="en-AU" sz="6000" b="1" dirty="0">
                <a:solidFill>
                  <a:schemeClr val="accent5"/>
                </a:solidFill>
                <a:latin typeface="+mj-lt"/>
                <a:ea typeface="+mj-ea"/>
                <a:cs typeface="+mj-cs"/>
              </a:rPr>
              <a:t>Readers</a:t>
            </a:r>
          </a:p>
        </p:txBody>
      </p:sp>
      <p:sp>
        <p:nvSpPr>
          <p:cNvPr id="3" name="TextBox 2">
            <a:extLst>
              <a:ext uri="{FF2B5EF4-FFF2-40B4-BE49-F238E27FC236}">
                <a16:creationId xmlns:a16="http://schemas.microsoft.com/office/drawing/2014/main" id="{13CA7259-1895-BF61-8D71-F8BE6FE64BB7}"/>
              </a:ext>
            </a:extLst>
          </p:cNvPr>
          <p:cNvSpPr txBox="1"/>
          <p:nvPr/>
        </p:nvSpPr>
        <p:spPr>
          <a:xfrm>
            <a:off x="1066800" y="1181562"/>
            <a:ext cx="9637059" cy="55707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endParaRPr lang="en-US" sz="3200" dirty="0">
              <a:latin typeface="Calibri" charset="0"/>
            </a:endParaRPr>
          </a:p>
          <a:p>
            <a:pPr marL="0" marR="0" lvl="0" indent="0" algn="l" defTabSz="457200" rtl="0" eaLnBrk="1" fontAlgn="auto" latinLnBrk="0" hangingPunct="1">
              <a:lnSpc>
                <a:spcPct val="100000"/>
              </a:lnSpc>
              <a:spcBef>
                <a:spcPts val="1000"/>
              </a:spcBef>
              <a:spcAft>
                <a:spcPts val="0"/>
              </a:spcAft>
              <a:buClr>
                <a:srgbClr val="009FA0"/>
              </a:buClr>
              <a:buSzPct val="80000"/>
              <a:buFont typeface="Wingdings 3" charset="2"/>
              <a:buNone/>
              <a:tabLst/>
              <a:defRPr/>
            </a:pPr>
            <a:endParaRPr lang="en-US" sz="3200" dirty="0">
              <a:latin typeface="Calibri" charset="0"/>
            </a:endParaRP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Make sense of phonics </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Offer consolidation of what has been learned in the phonics lesson </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Develop good, reliable decoding skills and discourage guessing and relying on </a:t>
            </a:r>
            <a:r>
              <a:rPr lang="en-US" sz="3200" dirty="0" err="1">
                <a:latin typeface="Calibri" charset="0"/>
              </a:rPr>
              <a:t>memorisation</a:t>
            </a:r>
            <a:r>
              <a:rPr lang="en-US" sz="3200" dirty="0">
                <a:latin typeface="Calibri" charset="0"/>
              </a:rPr>
              <a:t> of words!</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Develop independent readers </a:t>
            </a:r>
          </a:p>
          <a:p>
            <a:pPr marL="342900" marR="0" lvl="0" indent="-342900" algn="l" defTabSz="457200" rtl="0" eaLnBrk="1" fontAlgn="auto" latinLnBrk="0" hangingPunct="1">
              <a:lnSpc>
                <a:spcPct val="100000"/>
              </a:lnSpc>
              <a:spcBef>
                <a:spcPts val="1000"/>
              </a:spcBef>
              <a:spcAft>
                <a:spcPts val="0"/>
              </a:spcAft>
              <a:buClr>
                <a:srgbClr val="009FA0"/>
              </a:buClr>
              <a:buSzPct val="80000"/>
              <a:buFont typeface="Wingdings 3" charset="2"/>
              <a:buChar char=""/>
              <a:tabLst/>
              <a:defRPr/>
            </a:pPr>
            <a:r>
              <a:rPr lang="en-US" sz="3200" dirty="0">
                <a:latin typeface="Calibri" charset="0"/>
              </a:rPr>
              <a:t>Offer reading success</a:t>
            </a:r>
          </a:p>
          <a:p>
            <a:endParaRPr lang="en-AU" dirty="0"/>
          </a:p>
        </p:txBody>
      </p:sp>
    </p:spTree>
    <p:extLst>
      <p:ext uri="{BB962C8B-B14F-4D97-AF65-F5344CB8AC3E}">
        <p14:creationId xmlns:p14="http://schemas.microsoft.com/office/powerpoint/2010/main" val="28245249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8.336"/>
  <p:tag name="ISPRING_SLIDE_ID_2" val="{A54C408E-8BC2-466E-90B6-FBC95848CF58}"/>
</p:tagLst>
</file>

<file path=ppt/theme/theme1.xml><?xml version="1.0" encoding="utf-8"?>
<a:theme xmlns:a="http://schemas.openxmlformats.org/drawingml/2006/main" name="SPELD acknowledg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LD TITLE">
  <a:themeElements>
    <a:clrScheme name="SPELD colour palette">
      <a:dk1>
        <a:srgbClr val="000000"/>
      </a:dk1>
      <a:lt1>
        <a:srgbClr val="FFFFFF"/>
      </a:lt1>
      <a:dk2>
        <a:srgbClr val="062852"/>
      </a:dk2>
      <a:lt2>
        <a:srgbClr val="EBEBEB"/>
      </a:lt2>
      <a:accent1>
        <a:srgbClr val="16BDBF"/>
      </a:accent1>
      <a:accent2>
        <a:srgbClr val="16BDBF"/>
      </a:accent2>
      <a:accent3>
        <a:srgbClr val="4B2795"/>
      </a:accent3>
      <a:accent4>
        <a:srgbClr val="FF5F1E"/>
      </a:accent4>
      <a:accent5>
        <a:srgbClr val="093E6A"/>
      </a:accent5>
      <a:accent6>
        <a:srgbClr val="FBFFFD"/>
      </a:accent6>
      <a:hlink>
        <a:srgbClr val="E47229"/>
      </a:hlink>
      <a:folHlink>
        <a:srgbClr val="E4722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LD last slide">
  <a:themeElements>
    <a:clrScheme name="SPELD colour palette">
      <a:dk1>
        <a:srgbClr val="000000"/>
      </a:dk1>
      <a:lt1>
        <a:srgbClr val="FFFFFF"/>
      </a:lt1>
      <a:dk2>
        <a:srgbClr val="062852"/>
      </a:dk2>
      <a:lt2>
        <a:srgbClr val="EBEBEB"/>
      </a:lt2>
      <a:accent1>
        <a:srgbClr val="16BDBF"/>
      </a:accent1>
      <a:accent2>
        <a:srgbClr val="16BDBF"/>
      </a:accent2>
      <a:accent3>
        <a:srgbClr val="4B2795"/>
      </a:accent3>
      <a:accent4>
        <a:srgbClr val="FF5F1E"/>
      </a:accent4>
      <a:accent5>
        <a:srgbClr val="093E6A"/>
      </a:accent5>
      <a:accent6>
        <a:srgbClr val="FBFFFD"/>
      </a:accent6>
      <a:hlink>
        <a:srgbClr val="E47229"/>
      </a:hlink>
      <a:folHlink>
        <a:srgbClr val="E4722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PELD colour palette">
    <a:dk1>
      <a:srgbClr val="000000"/>
    </a:dk1>
    <a:lt1>
      <a:srgbClr val="FFFFFF"/>
    </a:lt1>
    <a:dk2>
      <a:srgbClr val="062852"/>
    </a:dk2>
    <a:lt2>
      <a:srgbClr val="EBEBEB"/>
    </a:lt2>
    <a:accent1>
      <a:srgbClr val="16BDBF"/>
    </a:accent1>
    <a:accent2>
      <a:srgbClr val="16BDBF"/>
    </a:accent2>
    <a:accent3>
      <a:srgbClr val="4B2795"/>
    </a:accent3>
    <a:accent4>
      <a:srgbClr val="FF5F1E"/>
    </a:accent4>
    <a:accent5>
      <a:srgbClr val="093E6A"/>
    </a:accent5>
    <a:accent6>
      <a:srgbClr val="FBFFFD"/>
    </a:accent6>
    <a:hlink>
      <a:srgbClr val="E47229"/>
    </a:hlink>
    <a:folHlink>
      <a:srgbClr val="E47229"/>
    </a:folHlink>
  </a:clrScheme>
</a:themeOverride>
</file>

<file path=ppt/theme/themeOverride2.xml><?xml version="1.0" encoding="utf-8"?>
<a:themeOverride xmlns:a="http://schemas.openxmlformats.org/drawingml/2006/main">
  <a:clrScheme name="SPELD colour palette">
    <a:dk1>
      <a:srgbClr val="000000"/>
    </a:dk1>
    <a:lt1>
      <a:srgbClr val="FFFFFF"/>
    </a:lt1>
    <a:dk2>
      <a:srgbClr val="062852"/>
    </a:dk2>
    <a:lt2>
      <a:srgbClr val="EBEBEB"/>
    </a:lt2>
    <a:accent1>
      <a:srgbClr val="16BDBF"/>
    </a:accent1>
    <a:accent2>
      <a:srgbClr val="16BDBF"/>
    </a:accent2>
    <a:accent3>
      <a:srgbClr val="4B2795"/>
    </a:accent3>
    <a:accent4>
      <a:srgbClr val="FF5F1E"/>
    </a:accent4>
    <a:accent5>
      <a:srgbClr val="093E6A"/>
    </a:accent5>
    <a:accent6>
      <a:srgbClr val="FBFFFD"/>
    </a:accent6>
    <a:hlink>
      <a:srgbClr val="E47229"/>
    </a:hlink>
    <a:folHlink>
      <a:srgbClr val="E4722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b2497eb-ee11-4350-9848-19cc27392e80" xsi:nil="true"/>
    <lcf76f155ced4ddcb4097134ff3c332f xmlns="69e56d17-5613-453e-8a49-2a5b0c8cfd3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49E2242E890E418D4E67320B687680" ma:contentTypeVersion="16" ma:contentTypeDescription="Create a new document." ma:contentTypeScope="" ma:versionID="e2f11e67b72b33b1564880cf492beecf">
  <xsd:schema xmlns:xsd="http://www.w3.org/2001/XMLSchema" xmlns:xs="http://www.w3.org/2001/XMLSchema" xmlns:p="http://schemas.microsoft.com/office/2006/metadata/properties" xmlns:ns2="69e56d17-5613-453e-8a49-2a5b0c8cfd30" xmlns:ns3="1b2497eb-ee11-4350-9848-19cc27392e80" targetNamespace="http://schemas.microsoft.com/office/2006/metadata/properties" ma:root="true" ma:fieldsID="91f7a74d20f78a81a8f1abc99efed14d" ns2:_="" ns3:_="">
    <xsd:import namespace="69e56d17-5613-453e-8a49-2a5b0c8cfd30"/>
    <xsd:import namespace="1b2497eb-ee11-4350-9848-19cc27392e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56d17-5613-453e-8a49-2a5b0c8cfd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8c66d9-d68b-4dd3-b82d-f4cce9db69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2497eb-ee11-4350-9848-19cc27392e8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aa1341-3881-488e-b066-b8bd47ebd560}" ma:internalName="TaxCatchAll" ma:showField="CatchAllData" ma:web="1b2497eb-ee11-4350-9848-19cc27392e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C70138-9656-4193-95B9-D064F3581D9D}">
  <ds:schemaRefs>
    <ds:schemaRef ds:uri="http://purl.org/dc/terms/"/>
    <ds:schemaRef ds:uri="http://purl.org/dc/elements/1.1/"/>
    <ds:schemaRef ds:uri="http://www.w3.org/XML/1998/namespace"/>
    <ds:schemaRef ds:uri="http://purl.org/dc/dcmitype/"/>
    <ds:schemaRef ds:uri="69e56d17-5613-453e-8a49-2a5b0c8cfd30"/>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1b2497eb-ee11-4350-9848-19cc27392e80"/>
  </ds:schemaRefs>
</ds:datastoreItem>
</file>

<file path=customXml/itemProps2.xml><?xml version="1.0" encoding="utf-8"?>
<ds:datastoreItem xmlns:ds="http://schemas.openxmlformats.org/officeDocument/2006/customXml" ds:itemID="{835D4927-9C68-48D6-A995-E4940997D0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56d17-5613-453e-8a49-2a5b0c8cfd30"/>
    <ds:schemaRef ds:uri="1b2497eb-ee11-4350-9848-19cc27392e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AF13A9-088A-41F2-B196-9E69B44ACD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6181</TotalTime>
  <Words>943</Words>
  <Application>Microsoft Office PowerPoint</Application>
  <PresentationFormat>Widescreen</PresentationFormat>
  <Paragraphs>118</Paragraphs>
  <Slides>18</Slides>
  <Notes>13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Trebuchet MS</vt:lpstr>
      <vt:lpstr>Wingdings 3</vt:lpstr>
      <vt:lpstr>SPELD acknowledgement</vt:lpstr>
      <vt:lpstr>SPELD TITLE</vt:lpstr>
      <vt:lpstr>SPELD last slide</vt:lpstr>
      <vt:lpstr>Information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reading to your child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Dobozy</dc:creator>
  <cp:lastModifiedBy>Genine Riley</cp:lastModifiedBy>
  <cp:revision>7</cp:revision>
  <cp:lastPrinted>2023-01-29T00:40:40Z</cp:lastPrinted>
  <dcterms:created xsi:type="dcterms:W3CDTF">2022-08-18T01:30:03Z</dcterms:created>
  <dcterms:modified xsi:type="dcterms:W3CDTF">2024-02-07T22:19:09Z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0x0101008B49E2242E890E418D4E67320B687680</vt:lpwstr>
  </property>
  <property fmtid="{D5CDD505-2E9C-101B-9397-08002B2CF9AE}" pid="3" name="MediaServiceImageTags">
    <vt:lpwstr/>
  </property>
</Properties>
</file>